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1" r:id="rId1"/>
  </p:sldMasterIdLst>
  <p:notesMasterIdLst>
    <p:notesMasterId r:id="rId57"/>
  </p:notesMasterIdLst>
  <p:handoutMasterIdLst>
    <p:handoutMasterId r:id="rId58"/>
  </p:handoutMasterIdLst>
  <p:sldIdLst>
    <p:sldId id="256" r:id="rId2"/>
    <p:sldId id="370" r:id="rId3"/>
    <p:sldId id="394" r:id="rId4"/>
    <p:sldId id="409" r:id="rId5"/>
    <p:sldId id="430" r:id="rId6"/>
    <p:sldId id="373" r:id="rId7"/>
    <p:sldId id="411" r:id="rId8"/>
    <p:sldId id="407" r:id="rId9"/>
    <p:sldId id="431" r:id="rId10"/>
    <p:sldId id="423" r:id="rId11"/>
    <p:sldId id="432" r:id="rId12"/>
    <p:sldId id="433" r:id="rId13"/>
    <p:sldId id="434" r:id="rId14"/>
    <p:sldId id="435" r:id="rId15"/>
    <p:sldId id="436" r:id="rId16"/>
    <p:sldId id="362" r:id="rId17"/>
    <p:sldId id="352" r:id="rId18"/>
    <p:sldId id="353" r:id="rId19"/>
    <p:sldId id="354" r:id="rId20"/>
    <p:sldId id="437" r:id="rId21"/>
    <p:sldId id="438" r:id="rId22"/>
    <p:sldId id="444" r:id="rId23"/>
    <p:sldId id="439" r:id="rId24"/>
    <p:sldId id="441" r:id="rId25"/>
    <p:sldId id="445" r:id="rId26"/>
    <p:sldId id="443" r:id="rId27"/>
    <p:sldId id="446" r:id="rId28"/>
    <p:sldId id="355" r:id="rId29"/>
    <p:sldId id="375" r:id="rId30"/>
    <p:sldId id="447" r:id="rId31"/>
    <p:sldId id="448" r:id="rId32"/>
    <p:sldId id="400" r:id="rId33"/>
    <p:sldId id="376" r:id="rId34"/>
    <p:sldId id="449" r:id="rId35"/>
    <p:sldId id="451" r:id="rId36"/>
    <p:sldId id="450" r:id="rId37"/>
    <p:sldId id="452" r:id="rId38"/>
    <p:sldId id="453" r:id="rId39"/>
    <p:sldId id="454" r:id="rId40"/>
    <p:sldId id="455" r:id="rId41"/>
    <p:sldId id="456" r:id="rId42"/>
    <p:sldId id="457" r:id="rId43"/>
    <p:sldId id="458" r:id="rId44"/>
    <p:sldId id="459" r:id="rId45"/>
    <p:sldId id="460" r:id="rId46"/>
    <p:sldId id="461" r:id="rId47"/>
    <p:sldId id="462" r:id="rId48"/>
    <p:sldId id="463" r:id="rId49"/>
    <p:sldId id="464" r:id="rId50"/>
    <p:sldId id="465" r:id="rId51"/>
    <p:sldId id="402" r:id="rId52"/>
    <p:sldId id="467" r:id="rId53"/>
    <p:sldId id="468" r:id="rId54"/>
    <p:sldId id="469" r:id="rId55"/>
    <p:sldId id="406" r:id="rId5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ie.owens" initials="awo" lastIdx="15" clrIdx="0"/>
  <p:cmAuthor id="1" name="marty.stamey" initials="m" lastIdx="8"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535F9"/>
    <a:srgbClr val="4DE15B"/>
    <a:srgbClr val="79C3C5"/>
    <a:srgbClr val="EBFD41"/>
    <a:srgbClr val="A65E9C"/>
    <a:srgbClr val="E04C24"/>
    <a:srgbClr val="B98A75"/>
    <a:srgbClr val="DCE8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34587" autoAdjust="0"/>
    <p:restoredTop sz="94653" autoAdjust="0"/>
  </p:normalViewPr>
  <p:slideViewPr>
    <p:cSldViewPr>
      <p:cViewPr varScale="1">
        <p:scale>
          <a:sx n="77" d="100"/>
          <a:sy n="77" d="100"/>
        </p:scale>
        <p:origin x="-111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7" d="100"/>
          <a:sy n="87"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candace.way\Local%20Settings\Temporary%20Internet%20Files\Content.Outlook\NGCUWBNY\chart%20pie%20exp%20rev%20fy15.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i="0" u="none" strike="noStrike" baseline="0">
                <a:solidFill>
                  <a:srgbClr val="000000"/>
                </a:solidFill>
                <a:latin typeface="Calibri"/>
                <a:ea typeface="Calibri"/>
                <a:cs typeface="Calibri"/>
              </a:defRPr>
            </a:pPr>
            <a:r>
              <a:rPr lang="en-US" sz="1200" b="1" i="0" u="none" strike="noStrike" baseline="0" dirty="0">
                <a:solidFill>
                  <a:srgbClr val="000000"/>
                </a:solidFill>
                <a:latin typeface="Calibri"/>
              </a:rPr>
              <a:t>HAYWOOD COUNTY</a:t>
            </a:r>
          </a:p>
          <a:p>
            <a:pPr>
              <a:defRPr sz="1000" b="0" i="0" u="none" strike="noStrike" baseline="0">
                <a:solidFill>
                  <a:srgbClr val="000000"/>
                </a:solidFill>
                <a:latin typeface="Calibri"/>
                <a:ea typeface="Calibri"/>
                <a:cs typeface="Calibri"/>
              </a:defRPr>
            </a:pPr>
            <a:r>
              <a:rPr lang="en-US" sz="1200" b="1" i="0" u="none" strike="noStrike" baseline="0" dirty="0">
                <a:solidFill>
                  <a:srgbClr val="000000"/>
                </a:solidFill>
                <a:latin typeface="Calibri"/>
              </a:rPr>
              <a:t>FY 2014-2015</a:t>
            </a:r>
          </a:p>
          <a:p>
            <a:pPr>
              <a:defRPr sz="1000" b="0" i="0" u="none" strike="noStrike" baseline="0">
                <a:solidFill>
                  <a:srgbClr val="000000"/>
                </a:solidFill>
                <a:latin typeface="Calibri"/>
                <a:ea typeface="Calibri"/>
                <a:cs typeface="Calibri"/>
              </a:defRPr>
            </a:pPr>
            <a:r>
              <a:rPr lang="en-US" sz="1200" b="1" i="0" u="none" strike="noStrike" baseline="0" dirty="0">
                <a:solidFill>
                  <a:srgbClr val="000000"/>
                </a:solidFill>
                <a:latin typeface="Calibri"/>
              </a:rPr>
              <a:t>GENERAL FUND REVENUES</a:t>
            </a:r>
          </a:p>
          <a:p>
            <a:pPr>
              <a:defRPr sz="1000" b="0" i="0" u="none" strike="noStrike" baseline="0">
                <a:solidFill>
                  <a:srgbClr val="000000"/>
                </a:solidFill>
                <a:latin typeface="Calibri"/>
                <a:ea typeface="Calibri"/>
                <a:cs typeface="Calibri"/>
              </a:defRPr>
            </a:pPr>
            <a:r>
              <a:rPr lang="en-US" sz="1200" b="1" i="0" u="none" strike="noStrike" baseline="0" dirty="0">
                <a:solidFill>
                  <a:srgbClr val="000000"/>
                </a:solidFill>
                <a:latin typeface="Calibri"/>
              </a:rPr>
              <a:t>LOCAL SOURCES</a:t>
            </a:r>
          </a:p>
        </c:rich>
      </c:tx>
      <c:layout/>
      <c:overlay val="0"/>
    </c:title>
    <c:autoTitleDeleted val="0"/>
    <c:view3D>
      <c:rotX val="20"/>
      <c:rotY val="310"/>
      <c:rAngAx val="0"/>
      <c:perspective val="20"/>
    </c:view3D>
    <c:floor>
      <c:thickness val="0"/>
    </c:floor>
    <c:sideWall>
      <c:thickness val="0"/>
    </c:sideWall>
    <c:backWall>
      <c:thickness val="0"/>
    </c:backWall>
    <c:plotArea>
      <c:layout>
        <c:manualLayout>
          <c:layoutTarget val="inner"/>
          <c:xMode val="edge"/>
          <c:yMode val="edge"/>
          <c:x val="8.5607973180129124E-2"/>
          <c:y val="0.29324224177860131"/>
          <c:w val="0.85651368968826858"/>
          <c:h val="0.67289926994419991"/>
        </c:manualLayout>
      </c:layout>
      <c:pie3DChart>
        <c:varyColors val="1"/>
        <c:dLbls>
          <c:showLegendKey val="0"/>
          <c:showVal val="1"/>
          <c:showCatName val="0"/>
          <c:showSerName val="0"/>
          <c:showPercent val="0"/>
          <c:showBubbleSize val="0"/>
          <c:showLeaderLines val="0"/>
        </c:dLbls>
      </c:pie3DChart>
      <c:spPr>
        <a:noFill/>
        <a:ln w="25400">
          <a:noFill/>
        </a:ln>
      </c:spPr>
    </c:plotArea>
    <c:plotVisOnly val="1"/>
    <c:dispBlanksAs val="zero"/>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HAYWOOD COUNTY</a:t>
            </a:r>
          </a:p>
          <a:p>
            <a:pPr>
              <a:defRPr/>
            </a:pPr>
            <a:r>
              <a:rPr lang="en-US" dirty="0"/>
              <a:t> FY 2015-2016</a:t>
            </a:r>
          </a:p>
          <a:p>
            <a:pPr>
              <a:defRPr/>
            </a:pPr>
            <a:r>
              <a:rPr lang="en-US" dirty="0"/>
              <a:t> GENERAL FUND REVENUES</a:t>
            </a:r>
          </a:p>
          <a:p>
            <a:pPr>
              <a:defRPr/>
            </a:pPr>
            <a:r>
              <a:rPr lang="en-US" dirty="0"/>
              <a:t> LOCAL SOURCES</a:t>
            </a:r>
          </a:p>
        </c:rich>
      </c:tx>
      <c:layout>
        <c:manualLayout>
          <c:xMode val="edge"/>
          <c:yMode val="edge"/>
          <c:x val="0.26015955926301293"/>
          <c:y val="5.0581689428426911E-2"/>
        </c:manualLayout>
      </c:layout>
      <c:overlay val="0"/>
    </c:title>
    <c:autoTitleDeleted val="0"/>
    <c:view3D>
      <c:rotX val="40"/>
      <c:rotY val="210"/>
      <c:rAngAx val="0"/>
      <c:perspective val="30"/>
    </c:view3D>
    <c:floor>
      <c:thickness val="0"/>
    </c:floor>
    <c:sideWall>
      <c:thickness val="0"/>
    </c:sideWall>
    <c:backWall>
      <c:thickness val="0"/>
    </c:backWall>
    <c:plotArea>
      <c:layout>
        <c:manualLayout>
          <c:layoutTarget val="inner"/>
          <c:xMode val="edge"/>
          <c:yMode val="edge"/>
          <c:x val="7.6876184089995803E-2"/>
          <c:y val="0.25189908091516666"/>
          <c:w val="0.8308234245364805"/>
          <c:h val="0.67833814450749619"/>
        </c:manualLayout>
      </c:layout>
      <c:pie3DChart>
        <c:varyColors val="1"/>
        <c:ser>
          <c:idx val="1"/>
          <c:order val="0"/>
          <c:explosion val="25"/>
          <c:dLbls>
            <c:dLbl>
              <c:idx val="0"/>
              <c:layout>
                <c:manualLayout>
                  <c:x val="3.9032591004859445E-2"/>
                  <c:y val="-2.6356350162606425E-2"/>
                </c:manualLayout>
              </c:layout>
              <c:showLegendKey val="0"/>
              <c:showVal val="0"/>
              <c:showCatName val="1"/>
              <c:showSerName val="0"/>
              <c:showPercent val="1"/>
              <c:showBubbleSize val="0"/>
              <c:extLst>
                <c:ext xmlns:c15="http://schemas.microsoft.com/office/drawing/2012/chart" uri="{CE6537A1-D6FC-4f65-9D91-7224C49458BB}"/>
              </c:extLst>
            </c:dLbl>
            <c:dLbl>
              <c:idx val="1"/>
              <c:layout>
                <c:manualLayout>
                  <c:x val="-6.7352299727793621E-2"/>
                  <c:y val="-0.14073847957708752"/>
                </c:manualLayout>
              </c:layout>
              <c:showLegendKey val="0"/>
              <c:showVal val="0"/>
              <c:showCatName val="1"/>
              <c:showSerName val="0"/>
              <c:showPercent val="1"/>
              <c:showBubbleSize val="0"/>
              <c:extLst>
                <c:ext xmlns:c15="http://schemas.microsoft.com/office/drawing/2012/chart" uri="{CE6537A1-D6FC-4f65-9D91-7224C49458BB}"/>
              </c:extLst>
            </c:dLbl>
            <c:dLbl>
              <c:idx val="2"/>
              <c:layout>
                <c:manualLayout>
                  <c:x val="-2.465894623202889E-2"/>
                  <c:y val="5.358203239251641E-2"/>
                </c:manualLayout>
              </c:layout>
              <c:showLegendKey val="0"/>
              <c:showVal val="0"/>
              <c:showCatName val="1"/>
              <c:showSerName val="0"/>
              <c:showPercent val="1"/>
              <c:showBubbleSize val="0"/>
              <c:extLst>
                <c:ext xmlns:c15="http://schemas.microsoft.com/office/drawing/2012/chart" uri="{CE6537A1-D6FC-4f65-9D91-7224C49458BB}"/>
              </c:extLst>
            </c:dLbl>
            <c:dLbl>
              <c:idx val="3"/>
              <c:layout>
                <c:manualLayout>
                  <c:x val="-4.0856204827894899E-2"/>
                  <c:y val="4.1283195035338095E-2"/>
                </c:manualLayout>
              </c:layout>
              <c:showLegendKey val="0"/>
              <c:showVal val="0"/>
              <c:showCatName val="1"/>
              <c:showSerName val="0"/>
              <c:showPercent val="1"/>
              <c:showBubbleSize val="0"/>
              <c:extLst>
                <c:ext xmlns:c15="http://schemas.microsoft.com/office/drawing/2012/chart" uri="{CE6537A1-D6FC-4f65-9D91-7224C49458BB}"/>
              </c:extLst>
            </c:dLbl>
            <c:numFmt formatCode="0.00%" sourceLinked="0"/>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REVS!$C$4:$C$9</c:f>
              <c:strCache>
                <c:ptCount val="6"/>
                <c:pt idx="0">
                  <c:v>Ad Valorem Taxes</c:v>
                </c:pt>
                <c:pt idx="1">
                  <c:v>Local Option Sales Taxes</c:v>
                </c:pt>
                <c:pt idx="2">
                  <c:v>Other Taxes &amp; Licenses</c:v>
                </c:pt>
                <c:pt idx="3">
                  <c:v>Intergovernmental</c:v>
                </c:pt>
                <c:pt idx="4">
                  <c:v>Permits &amp; Fees/Sales &amp; Services</c:v>
                </c:pt>
                <c:pt idx="5">
                  <c:v>Other Financing Sources/Misc</c:v>
                </c:pt>
              </c:strCache>
            </c:strRef>
          </c:cat>
          <c:val>
            <c:numRef>
              <c:f>REVS!$E$4:$E$9</c:f>
              <c:numCache>
                <c:formatCode>0.00%</c:formatCode>
                <c:ptCount val="6"/>
                <c:pt idx="0">
                  <c:v>0.57584742250390641</c:v>
                </c:pt>
                <c:pt idx="1">
                  <c:v>0.17609131827517968</c:v>
                </c:pt>
                <c:pt idx="2">
                  <c:v>3.3714310110286964E-2</c:v>
                </c:pt>
                <c:pt idx="3">
                  <c:v>0.15403611882825285</c:v>
                </c:pt>
                <c:pt idx="4">
                  <c:v>5.6712169400348678E-2</c:v>
                </c:pt>
                <c:pt idx="5">
                  <c:v>3.5986608820253604E-3</c:v>
                </c:pt>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Sales Tax History and</a:t>
            </a:r>
          </a:p>
          <a:p>
            <a:pPr>
              <a:defRPr/>
            </a:pPr>
            <a:r>
              <a:rPr lang="en-US"/>
              <a:t> Projections</a:t>
            </a:r>
          </a:p>
          <a:p>
            <a:pPr>
              <a:defRPr/>
            </a:pPr>
            <a:endParaRPr lang="en-US"/>
          </a:p>
        </c:rich>
      </c:tx>
      <c:layout>
        <c:manualLayout>
          <c:xMode val="edge"/>
          <c:yMode val="edge"/>
          <c:x val="0.38391666666666707"/>
          <c:y val="0"/>
        </c:manualLayout>
      </c:layout>
      <c:overlay val="1"/>
    </c:title>
    <c:autoTitleDeleted val="0"/>
    <c:plotArea>
      <c:layout>
        <c:manualLayout>
          <c:layoutTarget val="inner"/>
          <c:xMode val="edge"/>
          <c:yMode val="edge"/>
          <c:x val="0.16370309970913605"/>
          <c:y val="5.1400653959257928E-2"/>
          <c:w val="0.83098359580052461"/>
          <c:h val="0.76271617089530452"/>
        </c:manualLayout>
      </c:layout>
      <c:lineChart>
        <c:grouping val="standard"/>
        <c:varyColors val="0"/>
        <c:ser>
          <c:idx val="0"/>
          <c:order val="0"/>
          <c:marker>
            <c:symbol val="none"/>
          </c:marker>
          <c:cat>
            <c:strRef>
              <c:f>'sales tax history'!$B$13:$K$13</c:f>
              <c:strCache>
                <c:ptCount val="10"/>
                <c:pt idx="0">
                  <c:v>2006-07</c:v>
                </c:pt>
                <c:pt idx="1">
                  <c:v>2007-08</c:v>
                </c:pt>
                <c:pt idx="2">
                  <c:v>2008-09</c:v>
                </c:pt>
                <c:pt idx="3">
                  <c:v>2009-10</c:v>
                </c:pt>
                <c:pt idx="4">
                  <c:v>2010-11</c:v>
                </c:pt>
                <c:pt idx="5">
                  <c:v>2011-12</c:v>
                </c:pt>
                <c:pt idx="6">
                  <c:v>2012-13</c:v>
                </c:pt>
                <c:pt idx="7">
                  <c:v>2013-14</c:v>
                </c:pt>
                <c:pt idx="8">
                  <c:v>2014-15</c:v>
                </c:pt>
                <c:pt idx="9">
                  <c:v>2015-16</c:v>
                </c:pt>
              </c:strCache>
            </c:strRef>
          </c:cat>
          <c:val>
            <c:numRef>
              <c:f>'sales tax history'!$B$14:$K$14</c:f>
              <c:numCache>
                <c:formatCode>_(* #,##0_);_(* \(#,##0\);_(* "-"??_);_(@_)</c:formatCode>
                <c:ptCount val="10"/>
                <c:pt idx="0">
                  <c:v>13332882</c:v>
                </c:pt>
                <c:pt idx="1">
                  <c:v>13862533</c:v>
                </c:pt>
                <c:pt idx="2">
                  <c:v>12125585</c:v>
                </c:pt>
                <c:pt idx="3">
                  <c:v>10471553</c:v>
                </c:pt>
                <c:pt idx="4">
                  <c:v>9886615</c:v>
                </c:pt>
                <c:pt idx="5">
                  <c:v>10511432</c:v>
                </c:pt>
                <c:pt idx="6">
                  <c:v>11193517</c:v>
                </c:pt>
                <c:pt idx="7">
                  <c:v>11407418</c:v>
                </c:pt>
                <c:pt idx="8">
                  <c:v>12397670</c:v>
                </c:pt>
                <c:pt idx="9">
                  <c:v>12843987</c:v>
                </c:pt>
              </c:numCache>
            </c:numRef>
          </c:val>
          <c:smooth val="0"/>
        </c:ser>
        <c:dLbls>
          <c:showLegendKey val="0"/>
          <c:showVal val="0"/>
          <c:showCatName val="0"/>
          <c:showSerName val="0"/>
          <c:showPercent val="0"/>
          <c:showBubbleSize val="0"/>
        </c:dLbls>
        <c:marker val="1"/>
        <c:smooth val="0"/>
        <c:axId val="106702720"/>
        <c:axId val="106704256"/>
      </c:lineChart>
      <c:catAx>
        <c:axId val="106702720"/>
        <c:scaling>
          <c:orientation val="minMax"/>
        </c:scaling>
        <c:delete val="0"/>
        <c:axPos val="b"/>
        <c:numFmt formatCode="&quot;$&quot;#,##0" sourceLinked="0"/>
        <c:majorTickMark val="out"/>
        <c:minorTickMark val="none"/>
        <c:tickLblPos val="nextTo"/>
        <c:crossAx val="106704256"/>
        <c:crosses val="autoZero"/>
        <c:auto val="1"/>
        <c:lblAlgn val="ctr"/>
        <c:lblOffset val="100"/>
        <c:noMultiLvlLbl val="0"/>
      </c:catAx>
      <c:valAx>
        <c:axId val="106704256"/>
        <c:scaling>
          <c:orientation val="minMax"/>
          <c:min val="8000000"/>
        </c:scaling>
        <c:delete val="0"/>
        <c:axPos val="l"/>
        <c:majorGridlines/>
        <c:numFmt formatCode="&quot;$&quot;#,##0" sourceLinked="0"/>
        <c:majorTickMark val="out"/>
        <c:minorTickMark val="none"/>
        <c:tickLblPos val="nextTo"/>
        <c:crossAx val="106702720"/>
        <c:crosses val="autoZero"/>
        <c:crossBetween val="between"/>
      </c:valAx>
      <c:spPr>
        <a:gradFill>
          <a:gsLst>
            <a:gs pos="0">
              <a:srgbClr val="5E9EFF"/>
            </a:gs>
            <a:gs pos="39999">
              <a:srgbClr val="85C2FF"/>
            </a:gs>
            <a:gs pos="70000">
              <a:srgbClr val="C4D6EB"/>
            </a:gs>
            <a:gs pos="100000">
              <a:srgbClr val="FFEBFA"/>
            </a:gs>
          </a:gsLst>
          <a:lin ang="5400000" scaled="0"/>
        </a:gradFill>
      </c:spPr>
    </c:plotArea>
    <c:plotVisOnly val="1"/>
    <c:dispBlanksAs val="gap"/>
    <c:showDLblsOverMax val="0"/>
  </c:chart>
  <c:spPr>
    <a:gradFill>
      <a:gsLst>
        <a:gs pos="0">
          <a:srgbClr val="5E9EFF"/>
        </a:gs>
        <a:gs pos="39999">
          <a:srgbClr val="85C2FF"/>
        </a:gs>
        <a:gs pos="70000">
          <a:srgbClr val="C4D6EB"/>
        </a:gs>
        <a:gs pos="100000">
          <a:srgbClr val="FFEBFA"/>
        </a:gs>
      </a:gsLst>
      <a:lin ang="5400000" scaled="0"/>
    </a:gradFill>
    <a:ln>
      <a:gradFill>
        <a:gsLst>
          <a:gs pos="0">
            <a:srgbClr val="5E9EFF"/>
          </a:gs>
          <a:gs pos="39999">
            <a:srgbClr val="85C2FF"/>
          </a:gs>
          <a:gs pos="70000">
            <a:srgbClr val="C4D6EB"/>
          </a:gs>
          <a:gs pos="100000">
            <a:srgbClr val="FFEBFA"/>
          </a:gs>
        </a:gsLst>
        <a:lin ang="5400000" scaled="0"/>
      </a:gra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1" i="0" u="none" strike="noStrike" baseline="0">
                <a:solidFill>
                  <a:srgbClr val="000000"/>
                </a:solidFill>
                <a:latin typeface="Arial"/>
                <a:ea typeface="Arial"/>
                <a:cs typeface="Arial"/>
              </a:defRPr>
            </a:pPr>
            <a:r>
              <a:rPr lang="en-US" dirty="0"/>
              <a:t>
HAYWOOD COUNTY 
FY 2015-2016
 GENERAL FUND EXPENDITURES
</a:t>
            </a:r>
          </a:p>
        </c:rich>
      </c:tx>
      <c:layout>
        <c:manualLayout>
          <c:xMode val="edge"/>
          <c:yMode val="edge"/>
          <c:x val="0.32517337151037939"/>
          <c:y val="0.15847844210070314"/>
        </c:manualLayout>
      </c:layout>
      <c:overlay val="0"/>
      <c:spPr>
        <a:noFill/>
        <a:ln w="25400">
          <a:noFill/>
        </a:ln>
      </c:spPr>
    </c:title>
    <c:autoTitleDeleted val="0"/>
    <c:view3D>
      <c:rotX val="20"/>
      <c:rotY val="80"/>
      <c:rAngAx val="0"/>
      <c:perspective val="0"/>
    </c:view3D>
    <c:floor>
      <c:thickness val="0"/>
    </c:floor>
    <c:sideWall>
      <c:thickness val="0"/>
    </c:sideWall>
    <c:backWall>
      <c:thickness val="0"/>
    </c:backWall>
    <c:plotArea>
      <c:layout>
        <c:manualLayout>
          <c:layoutTarget val="inner"/>
          <c:xMode val="edge"/>
          <c:yMode val="edge"/>
          <c:x val="0.13642564802182813"/>
          <c:y val="0.42857142857142855"/>
          <c:w val="0.70532060027285137"/>
          <c:h val="0.22355507088331519"/>
        </c:manualLayout>
      </c:layout>
      <c:pie3DChart>
        <c:varyColors val="1"/>
        <c:ser>
          <c:idx val="0"/>
          <c:order val="0"/>
          <c:spPr>
            <a:solidFill>
              <a:srgbClr val="9999FF"/>
            </a:solidFill>
            <a:ln w="12700">
              <a:solidFill>
                <a:srgbClr val="000000"/>
              </a:solidFill>
              <a:prstDash val="solid"/>
            </a:ln>
          </c:spPr>
          <c:explosion val="20"/>
          <c:dPt>
            <c:idx val="1"/>
            <c:bubble3D val="0"/>
            <c:spPr>
              <a:solidFill>
                <a:srgbClr val="993366"/>
              </a:solidFill>
              <a:ln w="12700">
                <a:solidFill>
                  <a:srgbClr val="000000"/>
                </a:solidFill>
                <a:prstDash val="solid"/>
              </a:ln>
            </c:spPr>
          </c:dPt>
          <c:dPt>
            <c:idx val="2"/>
            <c:bubble3D val="0"/>
            <c:spPr>
              <a:solidFill>
                <a:srgbClr val="FFFFCC"/>
              </a:solidFill>
              <a:ln w="12700">
                <a:solidFill>
                  <a:srgbClr val="000000"/>
                </a:solidFill>
                <a:prstDash val="solid"/>
              </a:ln>
            </c:spPr>
          </c:dPt>
          <c:dPt>
            <c:idx val="3"/>
            <c:bubble3D val="0"/>
            <c:spPr>
              <a:solidFill>
                <a:srgbClr val="CCFFFF"/>
              </a:solidFill>
              <a:ln w="12700">
                <a:solidFill>
                  <a:srgbClr val="000000"/>
                </a:solidFill>
                <a:prstDash val="solid"/>
              </a:ln>
            </c:spPr>
          </c:dPt>
          <c:dPt>
            <c:idx val="4"/>
            <c:bubble3D val="0"/>
            <c:explosion val="24"/>
            <c:spPr>
              <a:solidFill>
                <a:srgbClr val="660066"/>
              </a:solidFill>
              <a:ln w="12700">
                <a:solidFill>
                  <a:srgbClr val="000000"/>
                </a:solidFill>
                <a:prstDash val="solid"/>
              </a:ln>
            </c:spPr>
          </c:dPt>
          <c:dPt>
            <c:idx val="5"/>
            <c:bubble3D val="0"/>
            <c:spPr>
              <a:solidFill>
                <a:srgbClr val="FF8080"/>
              </a:solidFill>
              <a:ln w="12700">
                <a:solidFill>
                  <a:srgbClr val="000000"/>
                </a:solidFill>
                <a:prstDash val="solid"/>
              </a:ln>
            </c:spPr>
          </c:dPt>
          <c:dPt>
            <c:idx val="6"/>
            <c:bubble3D val="0"/>
            <c:spPr>
              <a:solidFill>
                <a:srgbClr val="0066CC"/>
              </a:solidFill>
              <a:ln w="12700">
                <a:solidFill>
                  <a:srgbClr val="000000"/>
                </a:solidFill>
                <a:prstDash val="solid"/>
              </a:ln>
            </c:spPr>
          </c:dPt>
          <c:dPt>
            <c:idx val="7"/>
            <c:bubble3D val="0"/>
            <c:spPr>
              <a:solidFill>
                <a:srgbClr val="CCCCFF"/>
              </a:solidFill>
              <a:ln w="12700">
                <a:solidFill>
                  <a:srgbClr val="000000"/>
                </a:solidFill>
                <a:prstDash val="solid"/>
              </a:ln>
            </c:spPr>
          </c:dPt>
          <c:dPt>
            <c:idx val="8"/>
            <c:bubble3D val="0"/>
            <c:spPr/>
          </c:dPt>
          <c:dPt>
            <c:idx val="9"/>
            <c:bubble3D val="0"/>
            <c:spPr>
              <a:solidFill>
                <a:srgbClr val="FF00FF"/>
              </a:solidFill>
              <a:ln w="12700">
                <a:solidFill>
                  <a:srgbClr val="000000"/>
                </a:solidFill>
                <a:prstDash val="solid"/>
              </a:ln>
            </c:spPr>
          </c:dPt>
          <c:dLbls>
            <c:dLbl>
              <c:idx val="0"/>
              <c:layout>
                <c:manualLayout>
                  <c:x val="1.4828501144041936E-2"/>
                  <c:y val="-3.8973601582244971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1"/>
              <c:layout>
                <c:manualLayout>
                  <c:x val="-3.4624757853426592E-2"/>
                  <c:y val="5.9389141242840809E-2"/>
                </c:manualLayout>
              </c:layout>
              <c:tx>
                <c:rich>
                  <a:bodyPr/>
                  <a:lstStyle/>
                  <a:p>
                    <a:r>
                      <a:rPr lang="en-US" dirty="0"/>
                      <a:t>Central Services</a:t>
                    </a:r>
                  </a:p>
                  <a:p>
                    <a:r>
                      <a:rPr lang="en-US" dirty="0"/>
                      <a:t> $3,498,550
4.80%</a:t>
                    </a:r>
                  </a:p>
                </c:rich>
              </c:tx>
              <c:dLblPos val="bestFit"/>
              <c:showLegendKey val="0"/>
              <c:showVal val="0"/>
              <c:showCatName val="1"/>
              <c:showSerName val="0"/>
              <c:showPercent val="1"/>
              <c:showBubbleSize val="0"/>
              <c:extLst>
                <c:ext xmlns:c15="http://schemas.microsoft.com/office/drawing/2012/chart" uri="{CE6537A1-D6FC-4f65-9D91-7224C49458BB}"/>
              </c:extLst>
            </c:dLbl>
            <c:dLbl>
              <c:idx val="2"/>
              <c:layout>
                <c:manualLayout>
                  <c:x val="-4.8920017330712169E-2"/>
                  <c:y val="8.5592697859332517E-2"/>
                </c:manualLayout>
              </c:layout>
              <c:tx>
                <c:rich>
                  <a:bodyPr/>
                  <a:lstStyle/>
                  <a:p>
                    <a:r>
                      <a:rPr lang="en-US" dirty="0"/>
                      <a:t>Public Safety</a:t>
                    </a:r>
                  </a:p>
                  <a:p>
                    <a:r>
                      <a:rPr lang="en-US" dirty="0"/>
                      <a:t> $14,593,376
20.01%</a:t>
                    </a:r>
                  </a:p>
                </c:rich>
              </c:tx>
              <c:dLblPos val="bestFit"/>
              <c:showLegendKey val="0"/>
              <c:showVal val="0"/>
              <c:showCatName val="1"/>
              <c:showSerName val="0"/>
              <c:showPercent val="1"/>
              <c:showBubbleSize val="0"/>
              <c:extLst>
                <c:ext xmlns:c15="http://schemas.microsoft.com/office/drawing/2012/chart" uri="{CE6537A1-D6FC-4f65-9D91-7224C49458BB}"/>
              </c:extLst>
            </c:dLbl>
            <c:dLbl>
              <c:idx val="3"/>
              <c:layout>
                <c:manualLayout>
                  <c:x val="9.765727442323463E-2"/>
                  <c:y val="6.7298655501760313E-2"/>
                </c:manualLayout>
              </c:layout>
              <c:tx>
                <c:rich>
                  <a:bodyPr/>
                  <a:lstStyle/>
                  <a:p>
                    <a:r>
                      <a:rPr lang="en-US" dirty="0"/>
                      <a:t>Transportation/Env Protection </a:t>
                    </a:r>
                  </a:p>
                  <a:p>
                    <a:r>
                      <a:rPr lang="en-US" dirty="0"/>
                      <a:t>$383,092
0.53%</a:t>
                    </a:r>
                  </a:p>
                </c:rich>
              </c:tx>
              <c:dLblPos val="bestFit"/>
              <c:showLegendKey val="0"/>
              <c:showVal val="0"/>
              <c:showCatName val="1"/>
              <c:showSerName val="0"/>
              <c:showPercent val="1"/>
              <c:showBubbleSize val="0"/>
              <c:extLst>
                <c:ext xmlns:c15="http://schemas.microsoft.com/office/drawing/2012/chart" uri="{CE6537A1-D6FC-4f65-9D91-7224C49458BB}"/>
              </c:extLst>
            </c:dLbl>
            <c:dLbl>
              <c:idx val="4"/>
              <c:layout>
                <c:manualLayout>
                  <c:x val="-5.7993679886831746E-2"/>
                  <c:y val="5.2547114794809169E-2"/>
                </c:manualLayout>
              </c:layout>
              <c:tx>
                <c:rich>
                  <a:bodyPr/>
                  <a:lstStyle/>
                  <a:p>
                    <a:r>
                      <a:rPr lang="en-US" dirty="0"/>
                      <a:t>Economic/Physical Development</a:t>
                    </a:r>
                  </a:p>
                  <a:p>
                    <a:r>
                      <a:rPr lang="en-US" dirty="0"/>
                      <a:t> $2,086,621
2.86%</a:t>
                    </a:r>
                  </a:p>
                </c:rich>
              </c:tx>
              <c:dLblPos val="bestFit"/>
              <c:showLegendKey val="0"/>
              <c:showVal val="0"/>
              <c:showCatName val="1"/>
              <c:showSerName val="0"/>
              <c:showPercent val="1"/>
              <c:showBubbleSize val="0"/>
              <c:extLst>
                <c:ext xmlns:c15="http://schemas.microsoft.com/office/drawing/2012/chart" uri="{CE6537A1-D6FC-4f65-9D91-7224C49458BB}"/>
              </c:extLst>
            </c:dLbl>
            <c:dLbl>
              <c:idx val="5"/>
              <c:layout>
                <c:manualLayout>
                  <c:x val="-9.8455643937954019E-3"/>
                  <c:y val="3.1428829178258996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6"/>
              <c:layout>
                <c:manualLayout>
                  <c:x val="4.0214127395057891E-2"/>
                  <c:y val="-5.3947798509919077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7"/>
              <c:layout>
                <c:manualLayout>
                  <c:x val="-0.13881742954027065"/>
                  <c:y val="-0.1086527161204086"/>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8"/>
              <c:layout>
                <c:manualLayout>
                  <c:x val="1.8732781185435018E-2"/>
                  <c:y val="-6.1983816908382595E-2"/>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9"/>
              <c:layout>
                <c:manualLayout>
                  <c:x val="9.3401080663007511E-3"/>
                  <c:y val="-4.5159698549131745E-2"/>
                </c:manualLayout>
              </c:layout>
              <c:dLblPos val="bestFit"/>
              <c:showLegendKey val="0"/>
              <c:showVal val="0"/>
              <c:showCatName val="1"/>
              <c:showSerName val="0"/>
              <c:showPercent val="1"/>
              <c:showBubbleSize val="0"/>
              <c:extLst>
                <c:ext xmlns:c15="http://schemas.microsoft.com/office/drawing/2012/chart" uri="{CE6537A1-D6FC-4f65-9D91-7224C49458BB}"/>
              </c:extLst>
            </c:dLbl>
            <c:numFmt formatCode="0.00%" sourceLinked="0"/>
            <c:spPr>
              <a:noFill/>
              <a:ln w="25400">
                <a:noFill/>
              </a:ln>
            </c:spPr>
            <c:txPr>
              <a:bodyPr/>
              <a:lstStyle/>
              <a:p>
                <a:pPr>
                  <a:defRPr sz="800" b="0" i="0" u="none" strike="noStrike" baseline="0">
                    <a:solidFill>
                      <a:srgbClr val="000000"/>
                    </a:solidFill>
                    <a:latin typeface="Arial"/>
                    <a:ea typeface="Arial"/>
                    <a:cs typeface="Arial"/>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multiLvlStrRef>
              <c:f>expense!$A$3:$B$12</c:f>
              <c:multiLvlStrCache>
                <c:ptCount val="10"/>
                <c:lvl>
                  <c:pt idx="0">
                    <c:v>$5,566,171</c:v>
                  </c:pt>
                  <c:pt idx="1">
                    <c:v>$3,498,550</c:v>
                  </c:pt>
                  <c:pt idx="2">
                    <c:v>$14,593,376</c:v>
                  </c:pt>
                  <c:pt idx="3">
                    <c:v>$383,092</c:v>
                  </c:pt>
                  <c:pt idx="4">
                    <c:v>$2,086,621</c:v>
                  </c:pt>
                  <c:pt idx="5">
                    <c:v>$17,850,221</c:v>
                  </c:pt>
                  <c:pt idx="6">
                    <c:v>$15,235,279</c:v>
                  </c:pt>
                  <c:pt idx="7">
                    <c:v>$2,509,328</c:v>
                  </c:pt>
                  <c:pt idx="8">
                    <c:v>$1,521,230</c:v>
                  </c:pt>
                  <c:pt idx="9">
                    <c:v>$9,695,486</c:v>
                  </c:pt>
                </c:lvl>
                <c:lvl>
                  <c:pt idx="0">
                    <c:v>General Government</c:v>
                  </c:pt>
                  <c:pt idx="1">
                    <c:v>Central Services</c:v>
                  </c:pt>
                  <c:pt idx="2">
                    <c:v>Public Safety</c:v>
                  </c:pt>
                  <c:pt idx="3">
                    <c:v>Transportation/Env Protection</c:v>
                  </c:pt>
                  <c:pt idx="4">
                    <c:v>Economic/Physical Development</c:v>
                  </c:pt>
                  <c:pt idx="5">
                    <c:v>Health &amp; Human Services</c:v>
                  </c:pt>
                  <c:pt idx="6">
                    <c:v>Education - Public Schools</c:v>
                  </c:pt>
                  <c:pt idx="7">
                    <c:v>Education - Community College</c:v>
                  </c:pt>
                  <c:pt idx="8">
                    <c:v>Culture/Recreation</c:v>
                  </c:pt>
                  <c:pt idx="9">
                    <c:v>Debt Service/Transfers/Budgetary</c:v>
                  </c:pt>
                </c:lvl>
              </c:multiLvlStrCache>
            </c:multiLvlStrRef>
          </c:cat>
          <c:val>
            <c:numRef>
              <c:f>expense!$B$3:$B$12</c:f>
              <c:numCache>
                <c:formatCode>"$"#,##0</c:formatCode>
                <c:ptCount val="10"/>
                <c:pt idx="0">
                  <c:v>5566171</c:v>
                </c:pt>
                <c:pt idx="1">
                  <c:v>3498550</c:v>
                </c:pt>
                <c:pt idx="2">
                  <c:v>14593376</c:v>
                </c:pt>
                <c:pt idx="3">
                  <c:v>383092</c:v>
                </c:pt>
                <c:pt idx="4">
                  <c:v>2086621</c:v>
                </c:pt>
                <c:pt idx="5">
                  <c:v>17850221</c:v>
                </c:pt>
                <c:pt idx="6">
                  <c:v>15235279</c:v>
                </c:pt>
                <c:pt idx="7">
                  <c:v>2509328</c:v>
                </c:pt>
                <c:pt idx="8">
                  <c:v>1521230</c:v>
                </c:pt>
                <c:pt idx="9">
                  <c:v>9695486</c:v>
                </c:pt>
              </c:numCache>
            </c:numRef>
          </c:val>
        </c:ser>
        <c:ser>
          <c:idx val="1"/>
          <c:order val="1"/>
          <c:spPr>
            <a:solidFill>
              <a:srgbClr val="993366"/>
            </a:solidFill>
            <a:ln w="12700">
              <a:solidFill>
                <a:srgbClr val="000000"/>
              </a:solidFill>
              <a:prstDash val="solid"/>
            </a:ln>
          </c:spPr>
          <c:explosion val="20"/>
          <c:dPt>
            <c:idx val="0"/>
            <c:bubble3D val="0"/>
            <c:spPr>
              <a:solidFill>
                <a:srgbClr val="9999FF"/>
              </a:solidFill>
              <a:ln w="12700">
                <a:solidFill>
                  <a:srgbClr val="000000"/>
                </a:solidFill>
                <a:prstDash val="solid"/>
              </a:ln>
            </c:spPr>
          </c:dPt>
          <c:dPt>
            <c:idx val="2"/>
            <c:bubble3D val="0"/>
            <c:spPr>
              <a:solidFill>
                <a:srgbClr val="FFFFCC"/>
              </a:solidFill>
              <a:ln w="12700">
                <a:solidFill>
                  <a:srgbClr val="000000"/>
                </a:solidFill>
                <a:prstDash val="solid"/>
              </a:ln>
            </c:spPr>
          </c:dPt>
          <c:dPt>
            <c:idx val="3"/>
            <c:bubble3D val="0"/>
            <c:spPr>
              <a:solidFill>
                <a:srgbClr val="CCFFFF"/>
              </a:solidFill>
              <a:ln w="12700">
                <a:solidFill>
                  <a:srgbClr val="000000"/>
                </a:solidFill>
                <a:prstDash val="solid"/>
              </a:ln>
            </c:spPr>
          </c:dPt>
          <c:dPt>
            <c:idx val="4"/>
            <c:bubble3D val="0"/>
            <c:spPr>
              <a:solidFill>
                <a:srgbClr val="660066"/>
              </a:solidFill>
              <a:ln w="12700">
                <a:solidFill>
                  <a:srgbClr val="000000"/>
                </a:solidFill>
                <a:prstDash val="solid"/>
              </a:ln>
            </c:spPr>
          </c:dPt>
          <c:dPt>
            <c:idx val="5"/>
            <c:bubble3D val="0"/>
            <c:spPr>
              <a:solidFill>
                <a:srgbClr val="FF8080"/>
              </a:solidFill>
              <a:ln w="12700">
                <a:solidFill>
                  <a:srgbClr val="000000"/>
                </a:solidFill>
                <a:prstDash val="solid"/>
              </a:ln>
            </c:spPr>
          </c:dPt>
          <c:dPt>
            <c:idx val="6"/>
            <c:bubble3D val="0"/>
            <c:spPr>
              <a:solidFill>
                <a:srgbClr val="0066CC"/>
              </a:solidFill>
              <a:ln w="12700">
                <a:solidFill>
                  <a:srgbClr val="000000"/>
                </a:solidFill>
                <a:prstDash val="solid"/>
              </a:ln>
            </c:spPr>
          </c:dPt>
          <c:dPt>
            <c:idx val="7"/>
            <c:bubble3D val="0"/>
            <c:spPr>
              <a:solidFill>
                <a:srgbClr val="CCCCFF"/>
              </a:solidFill>
              <a:ln w="12700">
                <a:solidFill>
                  <a:srgbClr val="000000"/>
                </a:solidFill>
                <a:prstDash val="solid"/>
              </a:ln>
            </c:spPr>
          </c:dPt>
          <c:dPt>
            <c:idx val="8"/>
            <c:bubble3D val="0"/>
            <c:spPr>
              <a:solidFill>
                <a:srgbClr val="000080"/>
              </a:solidFill>
              <a:ln w="12700">
                <a:solidFill>
                  <a:srgbClr val="000000"/>
                </a:solidFill>
                <a:prstDash val="solid"/>
              </a:ln>
            </c:spPr>
          </c:dPt>
          <c:dPt>
            <c:idx val="9"/>
            <c:bubble3D val="0"/>
            <c:spPr>
              <a:solidFill>
                <a:srgbClr val="FF00FF"/>
              </a:solidFill>
              <a:ln w="12700">
                <a:solidFill>
                  <a:srgbClr val="000000"/>
                </a:solidFill>
                <a:prstDash val="solid"/>
              </a:ln>
            </c:spPr>
          </c:dPt>
          <c:dLbls>
            <c:numFmt formatCode="0%" sourceLinked="0"/>
            <c:spPr>
              <a:noFill/>
              <a:ln w="25400">
                <a:noFill/>
              </a:ln>
            </c:spPr>
            <c:txPr>
              <a:bodyPr/>
              <a:lstStyle/>
              <a:p>
                <a:pPr>
                  <a:defRPr sz="800" b="0" i="0" u="none" strike="noStrike" baseline="0">
                    <a:solidFill>
                      <a:srgbClr val="000000"/>
                    </a:solidFill>
                    <a:latin typeface="Arial"/>
                    <a:ea typeface="Arial"/>
                    <a:cs typeface="Arial"/>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multiLvlStrRef>
              <c:f>expense!$A$3:$B$12</c:f>
              <c:multiLvlStrCache>
                <c:ptCount val="10"/>
                <c:lvl>
                  <c:pt idx="0">
                    <c:v>$5,566,171</c:v>
                  </c:pt>
                  <c:pt idx="1">
                    <c:v>$3,498,550</c:v>
                  </c:pt>
                  <c:pt idx="2">
                    <c:v>$14,593,376</c:v>
                  </c:pt>
                  <c:pt idx="3">
                    <c:v>$383,092</c:v>
                  </c:pt>
                  <c:pt idx="4">
                    <c:v>$2,086,621</c:v>
                  </c:pt>
                  <c:pt idx="5">
                    <c:v>$17,850,221</c:v>
                  </c:pt>
                  <c:pt idx="6">
                    <c:v>$15,235,279</c:v>
                  </c:pt>
                  <c:pt idx="7">
                    <c:v>$2,509,328</c:v>
                  </c:pt>
                  <c:pt idx="8">
                    <c:v>$1,521,230</c:v>
                  </c:pt>
                  <c:pt idx="9">
                    <c:v>$9,695,486</c:v>
                  </c:pt>
                </c:lvl>
                <c:lvl>
                  <c:pt idx="0">
                    <c:v>General Government</c:v>
                  </c:pt>
                  <c:pt idx="1">
                    <c:v>Central Services</c:v>
                  </c:pt>
                  <c:pt idx="2">
                    <c:v>Public Safety</c:v>
                  </c:pt>
                  <c:pt idx="3">
                    <c:v>Transportation/Env Protection</c:v>
                  </c:pt>
                  <c:pt idx="4">
                    <c:v>Economic/Physical Development</c:v>
                  </c:pt>
                  <c:pt idx="5">
                    <c:v>Health &amp; Human Services</c:v>
                  </c:pt>
                  <c:pt idx="6">
                    <c:v>Education - Public Schools</c:v>
                  </c:pt>
                  <c:pt idx="7">
                    <c:v>Education - Community College</c:v>
                  </c:pt>
                  <c:pt idx="8">
                    <c:v>Culture/Recreation</c:v>
                  </c:pt>
                  <c:pt idx="9">
                    <c:v>Debt Service/Transfers/Budgetary</c:v>
                  </c:pt>
                </c:lvl>
              </c:multiLvlStrCache>
            </c:multiLvlStrRef>
          </c:cat>
          <c:val>
            <c:numRef>
              <c:f>expense!$B$3:$B$12</c:f>
              <c:numCache>
                <c:formatCode>"$"#,##0</c:formatCode>
                <c:ptCount val="10"/>
                <c:pt idx="0">
                  <c:v>5566171</c:v>
                </c:pt>
                <c:pt idx="1">
                  <c:v>3498550</c:v>
                </c:pt>
                <c:pt idx="2">
                  <c:v>14593376</c:v>
                </c:pt>
                <c:pt idx="3">
                  <c:v>383092</c:v>
                </c:pt>
                <c:pt idx="4">
                  <c:v>2086621</c:v>
                </c:pt>
                <c:pt idx="5">
                  <c:v>17850221</c:v>
                </c:pt>
                <c:pt idx="6">
                  <c:v>15235279</c:v>
                </c:pt>
                <c:pt idx="7">
                  <c:v>2509328</c:v>
                </c:pt>
                <c:pt idx="8">
                  <c:v>1521230</c:v>
                </c:pt>
                <c:pt idx="9">
                  <c:v>9695486</c:v>
                </c:pt>
              </c:numCache>
            </c:numRef>
          </c:val>
        </c:ser>
        <c:dLbls>
          <c:showLegendKey val="0"/>
          <c:showVal val="0"/>
          <c:showCatName val="1"/>
          <c:showSerName val="0"/>
          <c:showPercent val="1"/>
          <c:showBubbleSize val="0"/>
          <c:showLeaderLines val="1"/>
        </c:dLbls>
      </c:pie3DChart>
    </c:plotArea>
    <c:plotVisOnly val="1"/>
    <c:dispBlanksAs val="zero"/>
    <c:showDLblsOverMax val="0"/>
  </c:chart>
  <c:spPr>
    <a:noFill/>
    <a:ln w="9525">
      <a:noFill/>
    </a:ln>
  </c:spPr>
  <c:txPr>
    <a:bodyPr/>
    <a:lstStyle/>
    <a:p>
      <a:pPr>
        <a:defRPr sz="825"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2402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dirty="0">
                <a:latin typeface="+mn-lt"/>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a:latin typeface="+mn-lt"/>
              </a:defRPr>
            </a:lvl1pPr>
          </a:lstStyle>
          <a:p>
            <a:pPr>
              <a:defRPr/>
            </a:pPr>
            <a:fld id="{D1395FB0-BFC2-41A3-A917-66A729D59E8B}" type="datetimeFigureOut">
              <a:rPr lang="en-US"/>
              <a:pPr>
                <a:defRPr/>
              </a:pPr>
              <a:t>5/18/2015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dirty="0">
                <a:latin typeface="+mn-lt"/>
              </a:defRPr>
            </a:lvl1pPr>
          </a:lstStyle>
          <a:p>
            <a:pPr>
              <a:defRPr/>
            </a:pP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a:latin typeface="+mn-lt"/>
              </a:defRPr>
            </a:lvl1pPr>
          </a:lstStyle>
          <a:p>
            <a:pPr>
              <a:defRPr/>
            </a:pPr>
            <a:fld id="{0948F64F-9753-4E1A-835A-EF84F5CC6E44}" type="slidenum">
              <a:rPr lang="en-US"/>
              <a:pPr>
                <a:defRPr/>
              </a:pPr>
              <a:t>‹#›</a:t>
            </a:fld>
            <a:endParaRPr lang="en-US" dirty="0"/>
          </a:p>
        </p:txBody>
      </p:sp>
    </p:spTree>
    <p:extLst>
      <p:ext uri="{BB962C8B-B14F-4D97-AF65-F5344CB8AC3E}">
        <p14:creationId xmlns:p14="http://schemas.microsoft.com/office/powerpoint/2010/main" val="11847768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48F64F-9753-4E1A-835A-EF84F5CC6E44}" type="slidenum">
              <a:rPr lang="en-US" smtClean="0"/>
              <a:pPr>
                <a:defRPr/>
              </a:pPr>
              <a:t>26</a:t>
            </a:fld>
            <a:endParaRPr lang="en-US" dirty="0"/>
          </a:p>
        </p:txBody>
      </p:sp>
    </p:spTree>
    <p:extLst>
      <p:ext uri="{BB962C8B-B14F-4D97-AF65-F5344CB8AC3E}">
        <p14:creationId xmlns:p14="http://schemas.microsoft.com/office/powerpoint/2010/main" val="1017545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pPr>
              <a:defRPr/>
            </a:pPr>
            <a:fld id="{83FB55BD-DEAA-42D8-BDE1-775F0C54CD17}" type="datetime1">
              <a:rPr lang="en-US" smtClean="0"/>
              <a:t>5/18/2015</a:t>
            </a:fld>
            <a:endParaRPr lang="en-US" dirty="0"/>
          </a:p>
        </p:txBody>
      </p:sp>
      <p:sp>
        <p:nvSpPr>
          <p:cNvPr id="5" name="Footer Placeholder 4"/>
          <p:cNvSpPr>
            <a:spLocks noGrp="1"/>
          </p:cNvSpPr>
          <p:nvPr>
            <p:ph type="ftr" sz="quarter" idx="11"/>
          </p:nvPr>
        </p:nvSpPr>
        <p:spPr>
          <a:xfrm>
            <a:off x="3623733" y="6117336"/>
            <a:ext cx="3609438" cy="365125"/>
          </a:xfrm>
        </p:spPr>
        <p:txBody>
          <a:bodyPr/>
          <a:lstStyle/>
          <a:p>
            <a:pPr>
              <a:defRPr/>
            </a:pPr>
            <a:endParaRPr lang="en-US" dirty="0"/>
          </a:p>
        </p:txBody>
      </p:sp>
      <p:sp>
        <p:nvSpPr>
          <p:cNvPr id="6" name="Slide Number Placeholder 5"/>
          <p:cNvSpPr>
            <a:spLocks noGrp="1"/>
          </p:cNvSpPr>
          <p:nvPr>
            <p:ph type="sldNum" sz="quarter" idx="12"/>
          </p:nvPr>
        </p:nvSpPr>
        <p:spPr>
          <a:xfrm>
            <a:off x="8275320" y="6117336"/>
            <a:ext cx="411480" cy="365125"/>
          </a:xfrm>
        </p:spPr>
        <p:txBody>
          <a:bodyPr/>
          <a:lstStyle/>
          <a:p>
            <a:pPr>
              <a:defRPr/>
            </a:pPr>
            <a:fld id="{359F15D7-CDC1-4D28-B081-06AD1747B79A}" type="slidenum">
              <a:rPr lang="en-US" smtClean="0"/>
              <a:pPr>
                <a:defRPr/>
              </a:pPr>
              <a:t>‹#›</a:t>
            </a:fld>
            <a:endParaRPr lang="en-US" dirty="0"/>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sp>
    </p:spTree>
    <p:extLst>
      <p:ext uri="{BB962C8B-B14F-4D97-AF65-F5344CB8AC3E}">
        <p14:creationId xmlns:p14="http://schemas.microsoft.com/office/powerpoint/2010/main" val="145803162"/>
      </p:ext>
    </p:extLst>
  </p:cSld>
  <p:clrMapOvr>
    <a:masterClrMapping/>
  </p:clrMapOvr>
  <p:extLst mod="1">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8CEC2C29-EDA0-4899-A765-D9DB4EA00A2B}" type="datetime1">
              <a:rPr lang="en-US" smtClean="0"/>
              <a:t>5/18/2015</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707DB024-F1B7-4F94-81FA-187EDC01BC34}" type="slidenum">
              <a:rPr lang="en-US" smtClean="0"/>
              <a:pPr>
                <a:defRPr/>
              </a:pPr>
              <a:t>‹#›</a:t>
            </a:fld>
            <a:endParaRPr lang="en-US" dirty="0"/>
          </a:p>
        </p:txBody>
      </p:sp>
    </p:spTree>
    <p:extLst>
      <p:ext uri="{BB962C8B-B14F-4D97-AF65-F5344CB8AC3E}">
        <p14:creationId xmlns:p14="http://schemas.microsoft.com/office/powerpoint/2010/main" val="2764580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39779789-D071-4C14-8A4B-71EA76E5447C}" type="datetime1">
              <a:rPr lang="en-US" smtClean="0"/>
              <a:t>5/18/2015</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707DB024-F1B7-4F94-81FA-187EDC01BC34}" type="slidenum">
              <a:rPr lang="en-US" smtClean="0"/>
              <a:pPr>
                <a:defRPr/>
              </a:pPr>
              <a:t>‹#›</a:t>
            </a:fld>
            <a:endParaRPr lang="en-US" dirty="0"/>
          </a:p>
        </p:txBody>
      </p:sp>
    </p:spTree>
    <p:extLst>
      <p:ext uri="{BB962C8B-B14F-4D97-AF65-F5344CB8AC3E}">
        <p14:creationId xmlns:p14="http://schemas.microsoft.com/office/powerpoint/2010/main" val="1218927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EC064E85-B3D4-467F-8D82-E2560E5B023F}" type="datetime1">
              <a:rPr lang="en-US" smtClean="0"/>
              <a:t>5/18/2015</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707DB024-F1B7-4F94-81FA-187EDC01BC34}" type="slidenum">
              <a:rPr lang="en-US" smtClean="0"/>
              <a:pPr>
                <a:defRPr/>
              </a:pPr>
              <a:t>‹#›</a:t>
            </a:fld>
            <a:endParaRPr lang="en-US" dirty="0"/>
          </a:p>
        </p:txBody>
      </p:sp>
    </p:spTree>
    <p:extLst>
      <p:ext uri="{BB962C8B-B14F-4D97-AF65-F5344CB8AC3E}">
        <p14:creationId xmlns:p14="http://schemas.microsoft.com/office/powerpoint/2010/main" val="2633538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27823B12-94C4-4A13-8F9D-113EE7980543}" type="datetime1">
              <a:rPr lang="en-US" smtClean="0"/>
              <a:t>5/18/2015</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707DB024-F1B7-4F94-81FA-187EDC01BC34}" type="slidenum">
              <a:rPr lang="en-US" smtClean="0"/>
              <a:pPr>
                <a:defRPr/>
              </a:pPr>
              <a:t>‹#›</a:t>
            </a:fld>
            <a:endParaRPr lang="en-US" dirty="0"/>
          </a:p>
        </p:txBody>
      </p:sp>
    </p:spTree>
    <p:extLst>
      <p:ext uri="{BB962C8B-B14F-4D97-AF65-F5344CB8AC3E}">
        <p14:creationId xmlns:p14="http://schemas.microsoft.com/office/powerpoint/2010/main" val="1978353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4A5555C9-2947-49C2-900E-D379872E3A59}" type="datetime1">
              <a:rPr lang="en-US" smtClean="0"/>
              <a:t>5/18/2015</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707DB024-F1B7-4F94-81FA-187EDC01BC34}" type="slidenum">
              <a:rPr lang="en-US" smtClean="0"/>
              <a:pPr>
                <a:defRPr/>
              </a:pPr>
              <a:t>‹#›</a:t>
            </a:fld>
            <a:endParaRPr lang="en-US" dirty="0"/>
          </a:p>
        </p:txBody>
      </p:sp>
    </p:spTree>
    <p:extLst>
      <p:ext uri="{BB962C8B-B14F-4D97-AF65-F5344CB8AC3E}">
        <p14:creationId xmlns:p14="http://schemas.microsoft.com/office/powerpoint/2010/main" val="1684439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E00FEA3-4606-4E09-A3B0-B99047ADC4D8}" type="datetime1">
              <a:rPr lang="en-US" smtClean="0"/>
              <a:t>5/18/2015</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707DB024-F1B7-4F94-81FA-187EDC01BC34}" type="slidenum">
              <a:rPr lang="en-US" smtClean="0"/>
              <a:pPr>
                <a:defRPr/>
              </a:pPr>
              <a:t>‹#›</a:t>
            </a:fld>
            <a:endParaRPr lang="en-US" dirty="0"/>
          </a:p>
        </p:txBody>
      </p:sp>
    </p:spTree>
    <p:extLst>
      <p:ext uri="{BB962C8B-B14F-4D97-AF65-F5344CB8AC3E}">
        <p14:creationId xmlns:p14="http://schemas.microsoft.com/office/powerpoint/2010/main" val="649105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1E849EF7-6D2E-4DE5-A3CD-6AC9812DB0F1}" type="datetime1">
              <a:rPr lang="en-US" smtClean="0"/>
              <a:t>5/18/2015</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70098325-9449-465B-B307-CF0AEB9ADD0D}" type="slidenum">
              <a:rPr lang="en-US" smtClean="0"/>
              <a:pPr>
                <a:defRPr/>
              </a:pPr>
              <a:t>‹#›</a:t>
            </a:fld>
            <a:endParaRPr lang="en-US" dirty="0"/>
          </a:p>
        </p:txBody>
      </p:sp>
    </p:spTree>
    <p:extLst>
      <p:ext uri="{BB962C8B-B14F-4D97-AF65-F5344CB8AC3E}">
        <p14:creationId xmlns:p14="http://schemas.microsoft.com/office/powerpoint/2010/main" val="2202279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8EB06C13-0F96-4977-B17E-0FC594C36346}" type="datetime1">
              <a:rPr lang="en-US" smtClean="0"/>
              <a:t>5/18/2015</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FA1D0E8-3FF5-4F0C-8416-FF14C2FF5E3B}" type="slidenum">
              <a:rPr lang="en-US" smtClean="0"/>
              <a:pPr>
                <a:defRPr/>
              </a:pPr>
              <a:t>‹#›</a:t>
            </a:fld>
            <a:endParaRPr lang="en-US" dirty="0"/>
          </a:p>
        </p:txBody>
      </p:sp>
    </p:spTree>
    <p:extLst>
      <p:ext uri="{BB962C8B-B14F-4D97-AF65-F5344CB8AC3E}">
        <p14:creationId xmlns:p14="http://schemas.microsoft.com/office/powerpoint/2010/main" val="182579980"/>
      </p:ext>
    </p:extLst>
  </p:cSld>
  <p:clrMapOvr>
    <a:masterClrMapping/>
  </p:clrMapOvr>
  <p:extLst mod="1">
    <p:ext uri="{DCECCB84-F9BA-43D5-87BE-67443E8EF086}">
      <p15:sldGuideLst xmlns:p15="http://schemas.microsoft.com/office/powerpoint/2012/main" xmlns=""/>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pPr>
              <a:defRPr/>
            </a:pPr>
            <a:fld id="{D8C17CCE-8A11-440A-BEA3-43845D283FDF}" type="datetime1">
              <a:rPr lang="en-US" smtClean="0"/>
              <a:t>5/18/2015</a:t>
            </a:fld>
            <a:endParaRPr lang="en-US" dirty="0"/>
          </a:p>
        </p:txBody>
      </p:sp>
      <p:sp>
        <p:nvSpPr>
          <p:cNvPr id="5" name="Footer Placeholder 4"/>
          <p:cNvSpPr>
            <a:spLocks noGrp="1"/>
          </p:cNvSpPr>
          <p:nvPr>
            <p:ph type="ftr" sz="quarter" idx="11"/>
          </p:nvPr>
        </p:nvSpPr>
        <p:spPr>
          <a:xfrm>
            <a:off x="1972647" y="6108173"/>
            <a:ext cx="5314517" cy="365125"/>
          </a:xfrm>
        </p:spPr>
        <p:txBody>
          <a:bodyPr/>
          <a:lstStyle/>
          <a:p>
            <a:pPr>
              <a:defRPr/>
            </a:pPr>
            <a:endParaRPr lang="en-US" dirty="0"/>
          </a:p>
        </p:txBody>
      </p:sp>
      <p:sp>
        <p:nvSpPr>
          <p:cNvPr id="6" name="Slide Number Placeholder 5"/>
          <p:cNvSpPr>
            <a:spLocks noGrp="1"/>
          </p:cNvSpPr>
          <p:nvPr>
            <p:ph type="sldNum" sz="quarter" idx="12"/>
          </p:nvPr>
        </p:nvSpPr>
        <p:spPr>
          <a:xfrm>
            <a:off x="8258967" y="6108173"/>
            <a:ext cx="427833" cy="365125"/>
          </a:xfrm>
        </p:spPr>
        <p:txBody>
          <a:bodyPr/>
          <a:lstStyle/>
          <a:p>
            <a:pPr>
              <a:defRPr/>
            </a:pPr>
            <a:fld id="{2634CDAE-39B0-4329-9BD8-B092497F7D5D}" type="slidenum">
              <a:rPr lang="en-US" smtClean="0"/>
              <a:pPr>
                <a:defRPr/>
              </a:pPr>
              <a:t>‹#›</a:t>
            </a:fld>
            <a:endParaRPr lang="en-US" dirty="0"/>
          </a:p>
        </p:txBody>
      </p:sp>
    </p:spTree>
    <p:extLst>
      <p:ext uri="{BB962C8B-B14F-4D97-AF65-F5344CB8AC3E}">
        <p14:creationId xmlns:p14="http://schemas.microsoft.com/office/powerpoint/2010/main" val="2871737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FAA41B53-EBE7-4C67-A9B0-C22C9D9EF60E}" type="datetime1">
              <a:rPr lang="en-US" smtClean="0"/>
              <a:t>5/18/2015</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a:xfrm>
            <a:off x="8273317" y="6116070"/>
            <a:ext cx="413483" cy="365125"/>
          </a:xfrm>
        </p:spPr>
        <p:txBody>
          <a:bodyPr/>
          <a:lstStyle/>
          <a:p>
            <a:pPr>
              <a:defRPr/>
            </a:pPr>
            <a:fld id="{96EE0EA0-A5F2-4516-81AE-911E1B4A8361}" type="slidenum">
              <a:rPr lang="en-US" smtClean="0"/>
              <a:pPr>
                <a:defRPr/>
              </a:pPr>
              <a:t>‹#›</a:t>
            </a:fld>
            <a:endParaRPr lang="en-US" dirty="0"/>
          </a:p>
        </p:txBody>
      </p:sp>
    </p:spTree>
    <p:extLst>
      <p:ext uri="{BB962C8B-B14F-4D97-AF65-F5344CB8AC3E}">
        <p14:creationId xmlns:p14="http://schemas.microsoft.com/office/powerpoint/2010/main" val="2438758987"/>
      </p:ext>
    </p:extLst>
  </p:cSld>
  <p:clrMapOvr>
    <a:masterClrMapping/>
  </p:clrMapOvr>
  <p:extLst mod="1">
    <p:ext uri="{DCECCB84-F9BA-43D5-87BE-67443E8EF086}">
      <p15:sldGuideLst xmlns:p15="http://schemas.microsoft.com/office/powerpoint/2012/main" xmlns=""/>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09AD1377-CB86-4447-B74E-DB9C3A70C18B}" type="datetime1">
              <a:rPr lang="en-US" smtClean="0"/>
              <a:t>5/18/2015</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F74ADA85-5D6B-4194-B1EF-7B7628130C76}" type="slidenum">
              <a:rPr lang="en-US" smtClean="0"/>
              <a:pPr>
                <a:defRPr/>
              </a:pPr>
              <a:t>‹#›</a:t>
            </a:fld>
            <a:endParaRPr lang="en-US" dirty="0"/>
          </a:p>
        </p:txBody>
      </p:sp>
    </p:spTree>
    <p:extLst>
      <p:ext uri="{BB962C8B-B14F-4D97-AF65-F5344CB8AC3E}">
        <p14:creationId xmlns:p14="http://schemas.microsoft.com/office/powerpoint/2010/main" val="174464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D9023D68-9D14-4DCE-90B7-F61407A34ED7}" type="datetime1">
              <a:rPr lang="en-US" smtClean="0"/>
              <a:t>5/18/2015</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632C9D9B-773B-4EAB-BA35-8A662C63A5CB}" type="slidenum">
              <a:rPr lang="en-US" smtClean="0"/>
              <a:pPr>
                <a:defRPr/>
              </a:pPr>
              <a:t>‹#›</a:t>
            </a:fld>
            <a:endParaRPr lang="en-US" dirty="0"/>
          </a:p>
        </p:txBody>
      </p:sp>
    </p:spTree>
    <p:extLst>
      <p:ext uri="{BB962C8B-B14F-4D97-AF65-F5344CB8AC3E}">
        <p14:creationId xmlns:p14="http://schemas.microsoft.com/office/powerpoint/2010/main" val="1315658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5009E2F1-F9C2-474A-8F47-529129256B6B}" type="datetime1">
              <a:rPr lang="en-US" smtClean="0"/>
              <a:t>5/18/2015</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D744DE4F-3C1E-41EC-9AAB-C6A6720D3B71}" type="slidenum">
              <a:rPr lang="en-US" smtClean="0"/>
              <a:pPr>
                <a:defRPr/>
              </a:pPr>
              <a:t>‹#›</a:t>
            </a:fld>
            <a:endParaRPr lang="en-US" dirty="0"/>
          </a:p>
        </p:txBody>
      </p:sp>
    </p:spTree>
    <p:extLst>
      <p:ext uri="{BB962C8B-B14F-4D97-AF65-F5344CB8AC3E}">
        <p14:creationId xmlns:p14="http://schemas.microsoft.com/office/powerpoint/2010/main" val="1290753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8C4E98-3C4C-4F76-9059-ACC8FE80E57D}" type="datetime1">
              <a:rPr lang="en-US" smtClean="0"/>
              <a:t>5/18/2015</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5F2275CF-D2E5-48B2-BCDA-9E5DDCBDC893}" type="slidenum">
              <a:rPr lang="en-US" smtClean="0"/>
              <a:pPr>
                <a:defRPr/>
              </a:pPr>
              <a:t>‹#›</a:t>
            </a:fld>
            <a:endParaRPr lang="en-US" dirty="0"/>
          </a:p>
        </p:txBody>
      </p:sp>
    </p:spTree>
    <p:extLst>
      <p:ext uri="{BB962C8B-B14F-4D97-AF65-F5344CB8AC3E}">
        <p14:creationId xmlns:p14="http://schemas.microsoft.com/office/powerpoint/2010/main" val="3224714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8A09CB24-FA26-438D-A995-2804D05D01B2}" type="datetime1">
              <a:rPr lang="en-US" smtClean="0"/>
              <a:t>5/18/2015</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57DE2F44-A4D7-4FEB-A153-9A21B19D3947}" type="slidenum">
              <a:rPr lang="en-US" smtClean="0"/>
              <a:pPr>
                <a:defRPr/>
              </a:pPr>
              <a:t>‹#›</a:t>
            </a:fld>
            <a:endParaRPr lang="en-US" dirty="0"/>
          </a:p>
        </p:txBody>
      </p:sp>
    </p:spTree>
    <p:extLst>
      <p:ext uri="{BB962C8B-B14F-4D97-AF65-F5344CB8AC3E}">
        <p14:creationId xmlns:p14="http://schemas.microsoft.com/office/powerpoint/2010/main" val="3004892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6718852-FE18-466F-9F6D-F9F1AA9E2DDC}" type="datetime1">
              <a:rPr lang="en-US" smtClean="0"/>
              <a:t>5/18/2015</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7BEBD300-CA81-4534-9161-2EC57DB18B3E}" type="slidenum">
              <a:rPr lang="en-US" smtClean="0"/>
              <a:pPr>
                <a:defRPr/>
              </a:pPr>
              <a:t>‹#›</a:t>
            </a:fld>
            <a:endParaRPr lang="en-US" dirty="0"/>
          </a:p>
        </p:txBody>
      </p:sp>
    </p:spTree>
    <p:extLst>
      <p:ext uri="{BB962C8B-B14F-4D97-AF65-F5344CB8AC3E}">
        <p14:creationId xmlns:p14="http://schemas.microsoft.com/office/powerpoint/2010/main" val="4040052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6C523A14-0FFC-4432-99EA-3CA9251966D5}" type="datetime1">
              <a:rPr lang="en-US" smtClean="0"/>
              <a:t>5/18/2015</a:t>
            </a:fld>
            <a:endParaRPr lang="en-US" dirty="0"/>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dirty="0"/>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707DB024-F1B7-4F94-81FA-187EDC01BC34}" type="slidenum">
              <a:rPr lang="en-US" smtClean="0"/>
              <a:pPr>
                <a:defRPr/>
              </a:pPr>
              <a:t>‹#›</a:t>
            </a:fld>
            <a:endParaRPr lang="en-US" dirty="0"/>
          </a:p>
        </p:txBody>
      </p:sp>
    </p:spTree>
    <p:extLst>
      <p:ext uri="{BB962C8B-B14F-4D97-AF65-F5344CB8AC3E}">
        <p14:creationId xmlns:p14="http://schemas.microsoft.com/office/powerpoint/2010/main" val="1035373237"/>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 id="2147484073" r:id="rId12"/>
    <p:sldLayoutId id="2147484074" r:id="rId13"/>
    <p:sldLayoutId id="2147484075" r:id="rId14"/>
    <p:sldLayoutId id="2147484076" r:id="rId15"/>
    <p:sldLayoutId id="2147484077" r:id="rId16"/>
    <p:sldLayoutId id="2147484078" r:id="rId17"/>
  </p:sldLayoutIdLst>
  <p:hf sldNum="0"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Word_Document4.docx"/><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4.emf"/></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Word_Document5.docx"/><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image" Target="../media/image5.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mailto:comments@haywoodnc.ne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762000"/>
            <a:ext cx="7924800" cy="3124200"/>
          </a:xfrm>
        </p:spPr>
        <p:txBody>
          <a:bodyPr/>
          <a:lstStyle/>
          <a:p>
            <a:pPr algn="ctr" fontAlgn="auto">
              <a:spcAft>
                <a:spcPts val="0"/>
              </a:spcAft>
              <a:defRPr/>
            </a:pPr>
            <a:r>
              <a:rPr lang="en-US" i="1" dirty="0" smtClean="0">
                <a:solidFill>
                  <a:srgbClr val="3535F9"/>
                </a:solidFill>
                <a:latin typeface="Arial Rounded MT Bold" pitchFamily="34" charset="0"/>
              </a:rPr>
              <a:t> </a:t>
            </a:r>
            <a:r>
              <a:rPr lang="en-US" dirty="0" smtClean="0">
                <a:solidFill>
                  <a:schemeClr val="accent1">
                    <a:satMod val="150000"/>
                  </a:schemeClr>
                </a:solidFill>
              </a:rPr>
              <a:t/>
            </a:r>
            <a:br>
              <a:rPr lang="en-US" dirty="0" smtClean="0">
                <a:solidFill>
                  <a:schemeClr val="accent1">
                    <a:satMod val="150000"/>
                  </a:schemeClr>
                </a:solidFill>
              </a:rPr>
            </a:br>
            <a:r>
              <a:rPr lang="en-US" dirty="0" smtClean="0">
                <a:solidFill>
                  <a:schemeClr val="accent1">
                    <a:satMod val="150000"/>
                  </a:schemeClr>
                </a:solidFill>
              </a:rPr>
              <a:t/>
            </a:r>
            <a:br>
              <a:rPr lang="en-US" dirty="0" smtClean="0">
                <a:solidFill>
                  <a:schemeClr val="accent1">
                    <a:satMod val="150000"/>
                  </a:schemeClr>
                </a:solidFill>
              </a:rPr>
            </a:br>
            <a:endParaRPr lang="en-US" dirty="0">
              <a:solidFill>
                <a:schemeClr val="accent1">
                  <a:satMod val="150000"/>
                </a:schemeClr>
              </a:solidFill>
            </a:endParaRPr>
          </a:p>
        </p:txBody>
      </p:sp>
      <p:sp>
        <p:nvSpPr>
          <p:cNvPr id="14339" name="Subtitle 2"/>
          <p:cNvSpPr>
            <a:spLocks noGrp="1"/>
          </p:cNvSpPr>
          <p:nvPr>
            <p:ph type="subTitle" idx="1"/>
          </p:nvPr>
        </p:nvSpPr>
        <p:spPr>
          <a:xfrm>
            <a:off x="533400" y="3276600"/>
            <a:ext cx="8305800" cy="1981200"/>
          </a:xfrm>
        </p:spPr>
        <p:txBody>
          <a:bodyPr>
            <a:normAutofit fontScale="92500" lnSpcReduction="20000"/>
          </a:bodyPr>
          <a:lstStyle/>
          <a:p>
            <a:pPr algn="ctr"/>
            <a:r>
              <a:rPr lang="en-US" sz="4000" b="1" i="1" dirty="0" smtClean="0">
                <a:solidFill>
                  <a:srgbClr val="3535F9"/>
                </a:solidFill>
                <a:latin typeface="Arial Rounded MT Bold" pitchFamily="34" charset="0"/>
              </a:rPr>
              <a:t>Fiscal Year 2015 – 2016 </a:t>
            </a:r>
          </a:p>
          <a:p>
            <a:pPr algn="ctr"/>
            <a:r>
              <a:rPr lang="en-US" sz="4000" b="1" i="1" dirty="0" smtClean="0">
                <a:solidFill>
                  <a:srgbClr val="3535F9"/>
                </a:solidFill>
                <a:latin typeface="Arial Rounded MT Bold" pitchFamily="34" charset="0"/>
              </a:rPr>
              <a:t>Proposed Budget</a:t>
            </a:r>
          </a:p>
          <a:p>
            <a:pPr algn="ctr"/>
            <a:r>
              <a:rPr lang="en-US" sz="4000" b="1" i="1" dirty="0" smtClean="0">
                <a:solidFill>
                  <a:srgbClr val="3535F9"/>
                </a:solidFill>
                <a:latin typeface="Arial Rounded MT Bold" pitchFamily="34" charset="0"/>
              </a:rPr>
              <a:t>May  18, 2015  </a:t>
            </a:r>
          </a:p>
        </p:txBody>
      </p:sp>
      <p:sp>
        <p:nvSpPr>
          <p:cNvPr id="5" name="TextBox 4"/>
          <p:cNvSpPr txBox="1"/>
          <p:nvPr/>
        </p:nvSpPr>
        <p:spPr>
          <a:xfrm>
            <a:off x="2438400" y="457200"/>
            <a:ext cx="4800600" cy="769441"/>
          </a:xfrm>
          <a:prstGeom prst="rect">
            <a:avLst/>
          </a:prstGeom>
          <a:noFill/>
        </p:spPr>
        <p:txBody>
          <a:bodyPr wrap="square" rtlCol="0">
            <a:spAutoFit/>
          </a:bodyPr>
          <a:lstStyle/>
          <a:p>
            <a:pPr algn="ctr"/>
            <a:r>
              <a:rPr lang="en-US" sz="4400" b="1" i="1" dirty="0" smtClean="0">
                <a:solidFill>
                  <a:srgbClr val="3535F9"/>
                </a:solidFill>
                <a:latin typeface="Arial Rounded MT Bold" pitchFamily="34" charset="0"/>
              </a:rPr>
              <a:t>Haywood County </a:t>
            </a:r>
            <a:endParaRPr lang="en-US" sz="4400" b="1" i="1" dirty="0">
              <a:solidFill>
                <a:srgbClr val="3535F9"/>
              </a:solidFill>
              <a:latin typeface="Arial Rounded MT Bold" pitchFamily="34" charset="0"/>
            </a:endParaRPr>
          </a:p>
        </p:txBody>
      </p:sp>
      <p:pic>
        <p:nvPicPr>
          <p:cNvPr id="8" name="Picture 7" descr="C:\Documents and Settings\amie.owens\Local Settings\Temporary Internet Files\Content.Outlook\ZCZU1UDR\county_seal3a1.bmp"/>
          <p:cNvPicPr/>
          <p:nvPr/>
        </p:nvPicPr>
        <p:blipFill>
          <a:blip r:embed="rId2" cstate="print"/>
          <a:srcRect/>
          <a:stretch>
            <a:fillRect/>
          </a:stretch>
        </p:blipFill>
        <p:spPr bwMode="auto">
          <a:xfrm>
            <a:off x="3733800" y="1447800"/>
            <a:ext cx="1524000" cy="144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82133" y="457201"/>
            <a:ext cx="7704667" cy="914399"/>
          </a:xfrm>
        </p:spPr>
        <p:txBody>
          <a:bodyPr>
            <a:normAutofit/>
          </a:bodyPr>
          <a:lstStyle/>
          <a:p>
            <a:pPr algn="ctr"/>
            <a:r>
              <a:rPr lang="en-US" sz="3600" b="1" i="1" dirty="0" smtClean="0">
                <a:solidFill>
                  <a:schemeClr val="tx1">
                    <a:lumMod val="65000"/>
                    <a:lumOff val="35000"/>
                  </a:schemeClr>
                </a:solidFill>
                <a:latin typeface="Arial Rounded MT Bold" panose="020F0704030504030204" pitchFamily="34" charset="0"/>
              </a:rPr>
              <a:t>REVENUES</a:t>
            </a:r>
            <a:endParaRPr lang="en-US" sz="3600" b="1" i="1" dirty="0">
              <a:solidFill>
                <a:schemeClr val="tx1">
                  <a:lumMod val="65000"/>
                  <a:lumOff val="35000"/>
                </a:schemeClr>
              </a:solidFill>
              <a:latin typeface="Arial Rounded MT Bold" panose="020F0704030504030204" pitchFamily="34" charset="0"/>
            </a:endParaRPr>
          </a:p>
        </p:txBody>
      </p:sp>
      <p:sp>
        <p:nvSpPr>
          <p:cNvPr id="2" name="Content Placeholder 1"/>
          <p:cNvSpPr>
            <a:spLocks noGrp="1"/>
          </p:cNvSpPr>
          <p:nvPr>
            <p:ph idx="1"/>
          </p:nvPr>
        </p:nvSpPr>
        <p:spPr>
          <a:xfrm>
            <a:off x="982133" y="2209800"/>
            <a:ext cx="7704667" cy="4191000"/>
          </a:xfrm>
        </p:spPr>
        <p:txBody>
          <a:bodyPr>
            <a:normAutofit fontScale="77500" lnSpcReduction="20000"/>
          </a:bodyPr>
          <a:lstStyle/>
          <a:p>
            <a:pPr marL="109728" indent="0" algn="ctr">
              <a:buNone/>
            </a:pPr>
            <a:r>
              <a:rPr lang="en-US" b="1" i="1" u="sng" dirty="0" smtClean="0">
                <a:solidFill>
                  <a:schemeClr val="tx1">
                    <a:lumMod val="65000"/>
                    <a:lumOff val="35000"/>
                  </a:schemeClr>
                </a:solidFill>
                <a:latin typeface="Arial Black" panose="020B0A04020102020204" pitchFamily="34" charset="0"/>
              </a:rPr>
              <a:t>AD VALOREM PROPERTY TAXES</a:t>
            </a:r>
          </a:p>
          <a:p>
            <a:pPr marL="109728" indent="0">
              <a:buNone/>
            </a:pPr>
            <a:endParaRPr lang="en-US" b="1" i="1" dirty="0" smtClean="0">
              <a:solidFill>
                <a:srgbClr val="7030A0"/>
              </a:solidFill>
            </a:endParaRPr>
          </a:p>
          <a:p>
            <a:pPr>
              <a:buFont typeface="Wingdings" panose="05000000000000000000" pitchFamily="2" charset="2"/>
              <a:buChar char="v"/>
            </a:pPr>
            <a:r>
              <a:rPr lang="en-US" b="1" i="1" dirty="0" smtClean="0">
                <a:solidFill>
                  <a:srgbClr val="3535F9"/>
                </a:solidFill>
              </a:rPr>
              <a:t>   </a:t>
            </a:r>
            <a:r>
              <a:rPr lang="en-US" sz="2900" b="1" i="1" dirty="0" smtClean="0">
                <a:solidFill>
                  <a:srgbClr val="3535F9"/>
                </a:solidFill>
              </a:rPr>
              <a:t>Projected growth in Ad Valorem tax base  -</a:t>
            </a:r>
          </a:p>
          <a:p>
            <a:pPr marL="0" indent="0">
              <a:buNone/>
            </a:pPr>
            <a:r>
              <a:rPr lang="en-US" sz="2900" b="1" i="1" dirty="0">
                <a:solidFill>
                  <a:srgbClr val="3535F9"/>
                </a:solidFill>
              </a:rPr>
              <a:t>	</a:t>
            </a:r>
            <a:r>
              <a:rPr lang="en-US" sz="2900" b="1" i="1" dirty="0" smtClean="0">
                <a:solidFill>
                  <a:srgbClr val="3535F9"/>
                </a:solidFill>
              </a:rPr>
              <a:t> approximately $963,683 without tax raise  </a:t>
            </a:r>
            <a:r>
              <a:rPr lang="en-US" sz="2900" b="1" i="1" dirty="0" smtClean="0">
                <a:solidFill>
                  <a:srgbClr val="FF0000"/>
                </a:solidFill>
              </a:rPr>
              <a:t> </a:t>
            </a:r>
          </a:p>
          <a:p>
            <a:pPr marL="0" indent="0">
              <a:buNone/>
            </a:pPr>
            <a:endParaRPr lang="en-US" b="1" i="1" dirty="0" smtClean="0">
              <a:solidFill>
                <a:srgbClr val="FF0000"/>
              </a:solidFill>
            </a:endParaRPr>
          </a:p>
          <a:p>
            <a:pPr>
              <a:buFont typeface="Wingdings" panose="05000000000000000000" pitchFamily="2" charset="2"/>
              <a:buChar char="v"/>
            </a:pPr>
            <a:r>
              <a:rPr lang="en-US" sz="2900" b="1" i="1" dirty="0" smtClean="0">
                <a:solidFill>
                  <a:srgbClr val="3535F9"/>
                </a:solidFill>
              </a:rPr>
              <a:t>     Increase in delinquent collections, particularly MV taxes. </a:t>
            </a:r>
          </a:p>
          <a:p>
            <a:pPr lvl="1">
              <a:buFont typeface="Wingdings" panose="05000000000000000000" pitchFamily="2" charset="2"/>
              <a:buChar char="Ø"/>
            </a:pPr>
            <a:r>
              <a:rPr lang="en-US" sz="2900" b="1" i="1" dirty="0" smtClean="0">
                <a:solidFill>
                  <a:srgbClr val="3535F9"/>
                </a:solidFill>
              </a:rPr>
              <a:t>NC Tax and Tag is working</a:t>
            </a:r>
          </a:p>
          <a:p>
            <a:pPr lvl="1">
              <a:buFont typeface="Wingdings" panose="05000000000000000000" pitchFamily="2" charset="2"/>
              <a:buChar char="Ø"/>
            </a:pPr>
            <a:r>
              <a:rPr lang="en-US" sz="2900" b="1" i="1" dirty="0" smtClean="0">
                <a:solidFill>
                  <a:srgbClr val="3535F9"/>
                </a:solidFill>
              </a:rPr>
              <a:t>Prior year taxes must be paid before tag issues.</a:t>
            </a:r>
          </a:p>
          <a:p>
            <a:pPr marL="457200" lvl="1" indent="0">
              <a:buNone/>
            </a:pPr>
            <a:endParaRPr lang="en-US" sz="2900" b="1" i="1" dirty="0" smtClean="0">
              <a:solidFill>
                <a:srgbClr val="3535F9"/>
              </a:solidFill>
            </a:endParaRPr>
          </a:p>
          <a:p>
            <a:pPr>
              <a:buFont typeface="Wingdings" panose="05000000000000000000" pitchFamily="2" charset="2"/>
              <a:buChar char="v"/>
            </a:pPr>
            <a:r>
              <a:rPr lang="en-US" sz="2900" b="1" i="1" dirty="0" smtClean="0">
                <a:solidFill>
                  <a:srgbClr val="3535F9"/>
                </a:solidFill>
              </a:rPr>
              <a:t>    One cent equivalent on tax rate = $714,000</a:t>
            </a:r>
          </a:p>
          <a:p>
            <a:pPr marL="393192" lvl="1" indent="0">
              <a:buNone/>
            </a:pPr>
            <a:endParaRPr lang="en-US" dirty="0" smtClean="0">
              <a:solidFill>
                <a:schemeClr val="accent3">
                  <a:lumMod val="75000"/>
                </a:schemeClr>
              </a:solidFill>
            </a:endParaRPr>
          </a:p>
          <a:p>
            <a:pPr marL="914400" lvl="3" indent="0">
              <a:buNone/>
            </a:pPr>
            <a:endParaRPr lang="en-US" dirty="0" smtClean="0">
              <a:solidFill>
                <a:schemeClr val="accent3">
                  <a:lumMod val="75000"/>
                </a:schemeClr>
              </a:solidFill>
            </a:endParaRPr>
          </a:p>
          <a:p>
            <a:pPr>
              <a:buFont typeface="Wingdings" panose="05000000000000000000" pitchFamily="2" charset="2"/>
              <a:buChar char="v"/>
            </a:pPr>
            <a:endParaRPr lang="en-US" u="sng" dirty="0">
              <a:solidFill>
                <a:schemeClr val="accent3">
                  <a:lumMod val="75000"/>
                </a:schemeClr>
              </a:solidFill>
            </a:endParaRPr>
          </a:p>
          <a:p>
            <a:pPr>
              <a:buFont typeface="Wingdings" panose="05000000000000000000" pitchFamily="2" charset="2"/>
              <a:buChar char="v"/>
            </a:pPr>
            <a:endParaRPr lang="en-US" u="sng" dirty="0">
              <a:solidFill>
                <a:schemeClr val="accent3">
                  <a:lumMod val="75000"/>
                </a:schemeClr>
              </a:solidFill>
            </a:endParaRPr>
          </a:p>
          <a:p>
            <a:pPr>
              <a:buFont typeface="Wingdings" panose="05000000000000000000" pitchFamily="2" charset="2"/>
              <a:buChar char="q"/>
            </a:pPr>
            <a:endParaRPr lang="en-US" dirty="0">
              <a:solidFill>
                <a:schemeClr val="accent3">
                  <a:lumMod val="75000"/>
                </a:schemeClr>
              </a:solidFill>
            </a:endParaRPr>
          </a:p>
        </p:txBody>
      </p:sp>
    </p:spTree>
    <p:extLst>
      <p:ext uri="{BB962C8B-B14F-4D97-AF65-F5344CB8AC3E}">
        <p14:creationId xmlns:p14="http://schemas.microsoft.com/office/powerpoint/2010/main" val="7573012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990599"/>
          </a:xfrm>
        </p:spPr>
        <p:txBody>
          <a:bodyPr>
            <a:normAutofit/>
          </a:bodyPr>
          <a:lstStyle/>
          <a:p>
            <a:r>
              <a:rPr lang="en-US" sz="3600" b="1" i="1" dirty="0" smtClean="0">
                <a:solidFill>
                  <a:schemeClr val="tx1">
                    <a:lumMod val="50000"/>
                    <a:lumOff val="50000"/>
                  </a:schemeClr>
                </a:solidFill>
                <a:latin typeface="Arial Rounded MT Bold" panose="020F0704030504030204" pitchFamily="34" charset="0"/>
              </a:rPr>
              <a:t>REVENUES </a:t>
            </a:r>
            <a:endParaRPr lang="en-US" sz="3600" b="1" i="1" dirty="0">
              <a:solidFill>
                <a:schemeClr val="tx1">
                  <a:lumMod val="50000"/>
                  <a:lumOff val="50000"/>
                </a:schemeClr>
              </a:solidFill>
              <a:latin typeface="Arial Rounded MT Bold" panose="020F0704030504030204" pitchFamily="34" charset="0"/>
            </a:endParaRPr>
          </a:p>
        </p:txBody>
      </p:sp>
      <p:sp>
        <p:nvSpPr>
          <p:cNvPr id="3" name="Content Placeholder 2"/>
          <p:cNvSpPr>
            <a:spLocks noGrp="1"/>
          </p:cNvSpPr>
          <p:nvPr>
            <p:ph idx="1"/>
          </p:nvPr>
        </p:nvSpPr>
        <p:spPr>
          <a:xfrm>
            <a:off x="982133" y="1524000"/>
            <a:ext cx="7704667" cy="4475816"/>
          </a:xfrm>
        </p:spPr>
        <p:txBody>
          <a:bodyPr>
            <a:normAutofit fontScale="77500" lnSpcReduction="20000"/>
          </a:bodyPr>
          <a:lstStyle/>
          <a:p>
            <a:pPr marL="0" indent="0">
              <a:buNone/>
            </a:pPr>
            <a:r>
              <a:rPr lang="en-US" b="1" i="1" u="sng" dirty="0" smtClean="0">
                <a:solidFill>
                  <a:srgbClr val="3535F9"/>
                </a:solidFill>
              </a:rPr>
              <a:t>Local Option Sales Taxes</a:t>
            </a:r>
          </a:p>
          <a:p>
            <a:pPr>
              <a:buFont typeface="Wingdings" panose="05000000000000000000" pitchFamily="2" charset="2"/>
              <a:buChar char="§"/>
            </a:pPr>
            <a:r>
              <a:rPr lang="en-US" b="1" i="1" dirty="0">
                <a:solidFill>
                  <a:srgbClr val="3535F9"/>
                </a:solidFill>
              </a:rPr>
              <a:t> </a:t>
            </a:r>
            <a:r>
              <a:rPr lang="en-US" b="1" i="1" dirty="0" smtClean="0">
                <a:solidFill>
                  <a:srgbClr val="3535F9"/>
                </a:solidFill>
              </a:rPr>
              <a:t> Sales tax revenue reflects a 3.6% increase over prior year budget</a:t>
            </a:r>
          </a:p>
          <a:p>
            <a:pPr>
              <a:buFont typeface="Wingdings" panose="05000000000000000000" pitchFamily="2" charset="2"/>
              <a:buChar char="§"/>
            </a:pPr>
            <a:endParaRPr lang="en-US" b="1" i="1" dirty="0">
              <a:solidFill>
                <a:srgbClr val="3535F9"/>
              </a:solidFill>
            </a:endParaRPr>
          </a:p>
          <a:p>
            <a:pPr>
              <a:buFont typeface="Wingdings" panose="05000000000000000000" pitchFamily="2" charset="2"/>
              <a:buChar char="§"/>
            </a:pPr>
            <a:r>
              <a:rPr lang="en-US" b="1" i="1" dirty="0" smtClean="0">
                <a:solidFill>
                  <a:srgbClr val="3535F9"/>
                </a:solidFill>
              </a:rPr>
              <a:t>Portion of sales taxes earmarked for public school capital - $2,674,527</a:t>
            </a:r>
          </a:p>
          <a:p>
            <a:pPr>
              <a:buFont typeface="Wingdings" panose="05000000000000000000" pitchFamily="2" charset="2"/>
              <a:buChar char="§"/>
            </a:pPr>
            <a:endParaRPr lang="en-US" b="1" i="1" dirty="0">
              <a:solidFill>
                <a:srgbClr val="3535F9"/>
              </a:solidFill>
            </a:endParaRPr>
          </a:p>
          <a:p>
            <a:pPr>
              <a:buFont typeface="Wingdings" panose="05000000000000000000" pitchFamily="2" charset="2"/>
              <a:buChar char="§"/>
            </a:pPr>
            <a:r>
              <a:rPr lang="en-US" sz="2200" b="1" i="1" dirty="0" smtClean="0">
                <a:solidFill>
                  <a:srgbClr val="3535F9"/>
                </a:solidFill>
              </a:rPr>
              <a:t>Portion of sales taxes earmarked for community college capital -  $1,601,505</a:t>
            </a:r>
          </a:p>
          <a:p>
            <a:pPr marL="0" indent="0">
              <a:buNone/>
            </a:pPr>
            <a:endParaRPr lang="en-US" b="1" i="1" dirty="0" smtClean="0">
              <a:solidFill>
                <a:srgbClr val="3535F9"/>
              </a:solidFill>
            </a:endParaRPr>
          </a:p>
          <a:p>
            <a:pPr>
              <a:buFont typeface="Wingdings" panose="05000000000000000000" pitchFamily="2" charset="2"/>
              <a:buChar char="§"/>
            </a:pPr>
            <a:r>
              <a:rPr lang="en-US" b="1" i="1" dirty="0" smtClean="0">
                <a:solidFill>
                  <a:srgbClr val="3535F9"/>
                </a:solidFill>
              </a:rPr>
              <a:t>Portion for County projects  - $8,567,955 </a:t>
            </a:r>
          </a:p>
          <a:p>
            <a:pPr marL="0" indent="0">
              <a:buNone/>
            </a:pPr>
            <a:endParaRPr lang="en-US" b="1" i="1" dirty="0" smtClean="0">
              <a:solidFill>
                <a:srgbClr val="3535F9"/>
              </a:solidFill>
            </a:endParaRPr>
          </a:p>
          <a:p>
            <a:pPr>
              <a:buFont typeface="Wingdings" panose="05000000000000000000" pitchFamily="2" charset="2"/>
              <a:buChar char="§"/>
            </a:pPr>
            <a:r>
              <a:rPr lang="en-US" b="1" i="1" dirty="0" smtClean="0">
                <a:solidFill>
                  <a:srgbClr val="3535F9"/>
                </a:solidFill>
              </a:rPr>
              <a:t>Increase in sales tax available for County use - $297,729</a:t>
            </a:r>
          </a:p>
          <a:p>
            <a:pPr marL="0" indent="0">
              <a:buNone/>
            </a:pPr>
            <a:r>
              <a:rPr lang="en-US" b="1" i="1" dirty="0">
                <a:solidFill>
                  <a:srgbClr val="3535F9"/>
                </a:solidFill>
              </a:rPr>
              <a:t> </a:t>
            </a:r>
            <a:r>
              <a:rPr lang="en-US" b="1" i="1" dirty="0" smtClean="0">
                <a:solidFill>
                  <a:srgbClr val="3535F9"/>
                </a:solidFill>
              </a:rPr>
              <a:t>    </a:t>
            </a:r>
            <a:endParaRPr lang="en-US" b="1" i="1" dirty="0">
              <a:solidFill>
                <a:srgbClr val="3535F9"/>
              </a:solidFill>
            </a:endParaRPr>
          </a:p>
        </p:txBody>
      </p:sp>
    </p:spTree>
    <p:extLst>
      <p:ext uri="{BB962C8B-B14F-4D97-AF65-F5344CB8AC3E}">
        <p14:creationId xmlns:p14="http://schemas.microsoft.com/office/powerpoint/2010/main" val="1208497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142999"/>
          </a:xfrm>
        </p:spPr>
        <p:txBody>
          <a:bodyPr>
            <a:normAutofit/>
          </a:bodyPr>
          <a:lstStyle/>
          <a:p>
            <a:r>
              <a:rPr lang="en-US" sz="2800" b="1" i="1" dirty="0" smtClean="0">
                <a:solidFill>
                  <a:schemeClr val="tx1">
                    <a:lumMod val="65000"/>
                    <a:lumOff val="35000"/>
                  </a:schemeClr>
                </a:solidFill>
                <a:latin typeface="Arial Rounded MT Bold" panose="020F0704030504030204" pitchFamily="34" charset="0"/>
              </a:rPr>
              <a:t>SALES TAX HISTORY &amp; PROJECTIONS</a:t>
            </a:r>
            <a:endParaRPr lang="en-US" sz="2800" b="1" i="1" dirty="0">
              <a:solidFill>
                <a:schemeClr val="tx1">
                  <a:lumMod val="65000"/>
                  <a:lumOff val="35000"/>
                </a:schemeClr>
              </a:solidFill>
              <a:latin typeface="Arial Rounded MT Bold" panose="020F0704030504030204" pitchFamily="34" charset="0"/>
            </a:endParaRPr>
          </a:p>
        </p:txBody>
      </p:sp>
      <p:sp>
        <p:nvSpPr>
          <p:cNvPr id="3" name="Content Placeholder 2"/>
          <p:cNvSpPr>
            <a:spLocks noGrp="1"/>
          </p:cNvSpPr>
          <p:nvPr>
            <p:ph idx="1"/>
          </p:nvPr>
        </p:nvSpPr>
        <p:spPr>
          <a:xfrm>
            <a:off x="982133" y="1447800"/>
            <a:ext cx="7704667" cy="4552016"/>
          </a:xfrm>
        </p:spPr>
        <p:txBody>
          <a:bodyPr/>
          <a:lstStyle/>
          <a:p>
            <a:pPr marL="0" indent="0">
              <a:buNone/>
            </a:pPr>
            <a:r>
              <a:rPr lang="en-US" dirty="0" smtClean="0">
                <a:solidFill>
                  <a:srgbClr val="FF0000"/>
                </a:solidFill>
              </a:rPr>
              <a:t> </a:t>
            </a:r>
            <a:endParaRPr lang="en-US" dirty="0">
              <a:solidFill>
                <a:srgbClr val="FF0000"/>
              </a:solidFill>
            </a:endParaRPr>
          </a:p>
        </p:txBody>
      </p:sp>
      <p:graphicFrame>
        <p:nvGraphicFramePr>
          <p:cNvPr id="4" name="Chart 3"/>
          <p:cNvGraphicFramePr>
            <a:graphicFrameLocks/>
          </p:cNvGraphicFramePr>
          <p:nvPr>
            <p:extLst>
              <p:ext uri="{D42A27DB-BD31-4B8C-83A1-F6EECF244321}">
                <p14:modId xmlns:p14="http://schemas.microsoft.com/office/powerpoint/2010/main" val="960420700"/>
              </p:ext>
            </p:extLst>
          </p:nvPr>
        </p:nvGraphicFramePr>
        <p:xfrm>
          <a:off x="995362" y="1819274"/>
          <a:ext cx="7153275" cy="32194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08634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142999"/>
          </a:xfrm>
        </p:spPr>
        <p:txBody>
          <a:bodyPr>
            <a:normAutofit/>
          </a:bodyPr>
          <a:lstStyle/>
          <a:p>
            <a:r>
              <a:rPr lang="en-US" sz="3200" b="1" i="1" dirty="0" smtClean="0">
                <a:solidFill>
                  <a:schemeClr val="tx1">
                    <a:lumMod val="65000"/>
                    <a:lumOff val="35000"/>
                  </a:schemeClr>
                </a:solidFill>
                <a:latin typeface="Arial Rounded MT Bold" panose="020F0704030504030204" pitchFamily="34" charset="0"/>
              </a:rPr>
              <a:t>Why increase Ad Valorem Taxes?</a:t>
            </a:r>
            <a:br>
              <a:rPr lang="en-US" sz="3200" b="1" i="1" dirty="0" smtClean="0">
                <a:solidFill>
                  <a:schemeClr val="tx1">
                    <a:lumMod val="65000"/>
                    <a:lumOff val="35000"/>
                  </a:schemeClr>
                </a:solidFill>
                <a:latin typeface="Arial Rounded MT Bold" panose="020F0704030504030204" pitchFamily="34" charset="0"/>
              </a:rPr>
            </a:br>
            <a:r>
              <a:rPr lang="en-US" sz="3200" b="1" i="1" dirty="0" smtClean="0">
                <a:solidFill>
                  <a:schemeClr val="tx1">
                    <a:lumMod val="65000"/>
                    <a:lumOff val="35000"/>
                  </a:schemeClr>
                </a:solidFill>
                <a:latin typeface="Arial Rounded MT Bold" panose="020F0704030504030204" pitchFamily="34" charset="0"/>
              </a:rPr>
              <a:t>Revenue Picture</a:t>
            </a:r>
            <a:endParaRPr lang="en-US" sz="3200" b="1" i="1" dirty="0">
              <a:solidFill>
                <a:schemeClr val="tx1">
                  <a:lumMod val="65000"/>
                  <a:lumOff val="35000"/>
                </a:schemeClr>
              </a:solidFill>
              <a:latin typeface="Arial Rounded MT Bold" panose="020F0704030504030204" pitchFamily="34" charset="0"/>
            </a:endParaRPr>
          </a:p>
        </p:txBody>
      </p:sp>
      <p:sp>
        <p:nvSpPr>
          <p:cNvPr id="3" name="Content Placeholder 2"/>
          <p:cNvSpPr>
            <a:spLocks noGrp="1"/>
          </p:cNvSpPr>
          <p:nvPr>
            <p:ph idx="1"/>
          </p:nvPr>
        </p:nvSpPr>
        <p:spPr>
          <a:xfrm>
            <a:off x="982133" y="1524000"/>
            <a:ext cx="7704667" cy="4876800"/>
          </a:xfrm>
        </p:spPr>
        <p:txBody>
          <a:bodyPr/>
          <a:lstStyle/>
          <a:p>
            <a:pPr>
              <a:buFont typeface="Wingdings" panose="05000000000000000000" pitchFamily="2" charset="2"/>
              <a:buChar char="v"/>
            </a:pPr>
            <a:r>
              <a:rPr lang="en-US" dirty="0" smtClean="0"/>
              <a:t>  </a:t>
            </a:r>
            <a:r>
              <a:rPr lang="en-US" b="1" i="1" dirty="0" smtClean="0">
                <a:solidFill>
                  <a:srgbClr val="3535F9"/>
                </a:solidFill>
              </a:rPr>
              <a:t>County money to cover increased expenditures </a:t>
            </a:r>
          </a:p>
          <a:p>
            <a:pPr>
              <a:buFont typeface="Wingdings" panose="05000000000000000000" pitchFamily="2" charset="2"/>
              <a:buChar char="v"/>
            </a:pPr>
            <a:r>
              <a:rPr lang="en-US" b="1" i="1" dirty="0" smtClean="0">
                <a:solidFill>
                  <a:srgbClr val="3535F9"/>
                </a:solidFill>
              </a:rPr>
              <a:t>Ad Valorem - </a:t>
            </a:r>
            <a:r>
              <a:rPr lang="en-US" b="1" i="1" dirty="0">
                <a:solidFill>
                  <a:srgbClr val="3535F9"/>
                </a:solidFill>
              </a:rPr>
              <a:t>$</a:t>
            </a:r>
            <a:r>
              <a:rPr lang="en-US" b="1" i="1" dirty="0" smtClean="0">
                <a:solidFill>
                  <a:srgbClr val="3535F9"/>
                </a:solidFill>
              </a:rPr>
              <a:t>963,683 </a:t>
            </a:r>
          </a:p>
          <a:p>
            <a:pPr>
              <a:buFont typeface="Wingdings" panose="05000000000000000000" pitchFamily="2" charset="2"/>
              <a:buChar char="v"/>
            </a:pPr>
            <a:r>
              <a:rPr lang="en-US" b="1" i="1" dirty="0">
                <a:solidFill>
                  <a:srgbClr val="3535F9"/>
                </a:solidFill>
              </a:rPr>
              <a:t>Sales </a:t>
            </a:r>
            <a:r>
              <a:rPr lang="en-US" b="1" i="1" dirty="0" smtClean="0">
                <a:solidFill>
                  <a:srgbClr val="3535F9"/>
                </a:solidFill>
              </a:rPr>
              <a:t>Tax - $297,729</a:t>
            </a:r>
          </a:p>
          <a:p>
            <a:pPr>
              <a:buFont typeface="Wingdings" panose="05000000000000000000" pitchFamily="2" charset="2"/>
              <a:buChar char="v"/>
            </a:pPr>
            <a:r>
              <a:rPr lang="en-US" b="1" i="1" dirty="0" smtClean="0">
                <a:solidFill>
                  <a:srgbClr val="3535F9"/>
                </a:solidFill>
              </a:rPr>
              <a:t>Unrestricted inter-governmental – (55%) –    	approximately $145,427</a:t>
            </a:r>
          </a:p>
          <a:p>
            <a:pPr>
              <a:buFont typeface="Wingdings" panose="05000000000000000000" pitchFamily="2" charset="2"/>
              <a:buChar char="v"/>
            </a:pPr>
            <a:r>
              <a:rPr lang="en-US" b="1" i="1" dirty="0">
                <a:solidFill>
                  <a:srgbClr val="3535F9"/>
                </a:solidFill>
              </a:rPr>
              <a:t> </a:t>
            </a:r>
            <a:r>
              <a:rPr lang="en-US" b="1" i="1" dirty="0" smtClean="0">
                <a:solidFill>
                  <a:srgbClr val="3535F9"/>
                </a:solidFill>
              </a:rPr>
              <a:t>Increase in sales and services  - $383,899</a:t>
            </a:r>
          </a:p>
          <a:p>
            <a:pPr>
              <a:buFont typeface="Wingdings" panose="05000000000000000000" pitchFamily="2" charset="2"/>
              <a:buChar char="v"/>
            </a:pPr>
            <a:r>
              <a:rPr lang="en-US" b="1" i="1" dirty="0">
                <a:solidFill>
                  <a:srgbClr val="3535F9"/>
                </a:solidFill>
              </a:rPr>
              <a:t> </a:t>
            </a:r>
            <a:r>
              <a:rPr lang="en-US" b="1" i="1" dirty="0" smtClean="0">
                <a:solidFill>
                  <a:srgbClr val="3535F9"/>
                </a:solidFill>
              </a:rPr>
              <a:t>Total new dollars to use from above:  $1,790,738</a:t>
            </a:r>
          </a:p>
          <a:p>
            <a:pPr>
              <a:buFont typeface="Wingdings" panose="05000000000000000000" pitchFamily="2" charset="2"/>
              <a:buChar char="v"/>
            </a:pPr>
            <a:r>
              <a:rPr lang="en-US" b="1" i="1" dirty="0">
                <a:solidFill>
                  <a:srgbClr val="3535F9"/>
                </a:solidFill>
              </a:rPr>
              <a:t> </a:t>
            </a:r>
            <a:r>
              <a:rPr lang="en-US" b="1" i="1" dirty="0" smtClean="0">
                <a:solidFill>
                  <a:srgbClr val="3535F9"/>
                </a:solidFill>
              </a:rPr>
              <a:t> Restricted inter-governmental revenues</a:t>
            </a:r>
          </a:p>
          <a:p>
            <a:pPr lvl="1">
              <a:buFont typeface="Wingdings" panose="05000000000000000000" pitchFamily="2" charset="2"/>
              <a:buChar char="§"/>
            </a:pPr>
            <a:r>
              <a:rPr lang="en-US" b="1" i="1" dirty="0" smtClean="0">
                <a:solidFill>
                  <a:srgbClr val="3535F9"/>
                </a:solidFill>
              </a:rPr>
              <a:t>cannot be used for all needed expenditures</a:t>
            </a:r>
            <a:endParaRPr lang="en-US" dirty="0">
              <a:solidFill>
                <a:srgbClr val="3535F9"/>
              </a:solidFill>
            </a:endParaRPr>
          </a:p>
        </p:txBody>
      </p:sp>
    </p:spTree>
    <p:extLst>
      <p:ext uri="{BB962C8B-B14F-4D97-AF65-F5344CB8AC3E}">
        <p14:creationId xmlns:p14="http://schemas.microsoft.com/office/powerpoint/2010/main" val="1012364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838199"/>
          </a:xfrm>
        </p:spPr>
        <p:txBody>
          <a:bodyPr>
            <a:normAutofit/>
          </a:bodyPr>
          <a:lstStyle/>
          <a:p>
            <a:r>
              <a:rPr lang="en-US" sz="3600" b="1" i="1" dirty="0" smtClean="0">
                <a:solidFill>
                  <a:schemeClr val="tx1">
                    <a:lumMod val="65000"/>
                    <a:lumOff val="35000"/>
                  </a:schemeClr>
                </a:solidFill>
                <a:latin typeface="Arial Rounded MT Bold" panose="020F0704030504030204" pitchFamily="34" charset="0"/>
              </a:rPr>
              <a:t>Where does the money go?</a:t>
            </a:r>
            <a:endParaRPr lang="en-US" sz="3600" b="1" i="1" dirty="0">
              <a:solidFill>
                <a:schemeClr val="tx1">
                  <a:lumMod val="65000"/>
                  <a:lumOff val="35000"/>
                </a:schemeClr>
              </a:solidFill>
              <a:latin typeface="Arial Rounded MT Bold" panose="020F0704030504030204" pitchFamily="34" charset="0"/>
            </a:endParaRPr>
          </a:p>
        </p:txBody>
      </p:sp>
      <p:graphicFrame>
        <p:nvGraphicFramePr>
          <p:cNvPr id="4" name="Chart 3"/>
          <p:cNvGraphicFramePr>
            <a:graphicFrameLocks noGrp="1"/>
          </p:cNvGraphicFramePr>
          <p:nvPr>
            <p:extLst>
              <p:ext uri="{D42A27DB-BD31-4B8C-83A1-F6EECF244321}">
                <p14:modId xmlns:p14="http://schemas.microsoft.com/office/powerpoint/2010/main" val="1870678978"/>
              </p:ext>
            </p:extLst>
          </p:nvPr>
        </p:nvGraphicFramePr>
        <p:xfrm>
          <a:off x="1447800" y="2177"/>
          <a:ext cx="6769100" cy="87349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99906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990599"/>
          </a:xfrm>
        </p:spPr>
        <p:txBody>
          <a:bodyPr>
            <a:normAutofit/>
          </a:bodyPr>
          <a:lstStyle/>
          <a:p>
            <a:r>
              <a:rPr lang="en-US" sz="3600" b="1" i="1" dirty="0" smtClean="0">
                <a:solidFill>
                  <a:schemeClr val="tx1">
                    <a:lumMod val="65000"/>
                    <a:lumOff val="35000"/>
                  </a:schemeClr>
                </a:solidFill>
                <a:latin typeface="Arial Rounded MT Bold" panose="020F0704030504030204" pitchFamily="34" charset="0"/>
              </a:rPr>
              <a:t>EXPENDITURES</a:t>
            </a:r>
            <a:endParaRPr lang="en-US" sz="3600" b="1" i="1" dirty="0">
              <a:solidFill>
                <a:schemeClr val="tx1">
                  <a:lumMod val="65000"/>
                  <a:lumOff val="35000"/>
                </a:schemeClr>
              </a:solidFill>
              <a:latin typeface="Arial Rounded MT Bold" panose="020F0704030504030204" pitchFamily="34" charset="0"/>
            </a:endParaRPr>
          </a:p>
        </p:txBody>
      </p:sp>
      <p:sp>
        <p:nvSpPr>
          <p:cNvPr id="4" name="TextBox 3"/>
          <p:cNvSpPr txBox="1"/>
          <p:nvPr/>
        </p:nvSpPr>
        <p:spPr>
          <a:xfrm>
            <a:off x="1291166" y="1676400"/>
            <a:ext cx="7086600" cy="5016758"/>
          </a:xfrm>
          <a:prstGeom prst="rect">
            <a:avLst/>
          </a:prstGeom>
          <a:noFill/>
        </p:spPr>
        <p:txBody>
          <a:bodyPr wrap="square" rtlCol="0">
            <a:spAutoFit/>
          </a:bodyPr>
          <a:lstStyle/>
          <a:p>
            <a:pPr marL="285750" indent="-285750">
              <a:buFont typeface="Wingdings" panose="05000000000000000000" pitchFamily="2" charset="2"/>
              <a:buChar char="v"/>
            </a:pPr>
            <a:r>
              <a:rPr lang="en-US" sz="2000" b="1" i="1" dirty="0" smtClean="0">
                <a:solidFill>
                  <a:srgbClr val="3535F9"/>
                </a:solidFill>
              </a:rPr>
              <a:t>In each functional area presented, some of the large items requiring additional County dollars will be highlighted in </a:t>
            </a:r>
            <a:r>
              <a:rPr lang="en-US" sz="2000" b="1" i="1" dirty="0" smtClean="0">
                <a:solidFill>
                  <a:srgbClr val="00B050"/>
                </a:solidFill>
              </a:rPr>
              <a:t>green.</a:t>
            </a:r>
          </a:p>
          <a:p>
            <a:pPr marL="285750" indent="-285750">
              <a:buFont typeface="Wingdings" panose="05000000000000000000" pitchFamily="2" charset="2"/>
              <a:buChar char="v"/>
            </a:pPr>
            <a:endParaRPr lang="en-US" sz="2000" b="1" i="1" dirty="0">
              <a:solidFill>
                <a:srgbClr val="C00000"/>
              </a:solidFill>
            </a:endParaRPr>
          </a:p>
          <a:p>
            <a:pPr marL="285750" indent="-285750">
              <a:buFont typeface="Wingdings" panose="05000000000000000000" pitchFamily="2" charset="2"/>
              <a:buChar char="v"/>
            </a:pPr>
            <a:r>
              <a:rPr lang="en-US" sz="2000" b="1" i="1" dirty="0" smtClean="0">
                <a:solidFill>
                  <a:srgbClr val="3535F9"/>
                </a:solidFill>
              </a:rPr>
              <a:t> Trends across areas include the needs for increased </a:t>
            </a:r>
          </a:p>
          <a:p>
            <a:pPr marL="800100" lvl="1" indent="-342900">
              <a:buFont typeface="Courier New" panose="02070309020205020404" pitchFamily="49" charset="0"/>
              <a:buChar char="o"/>
            </a:pPr>
            <a:r>
              <a:rPr lang="en-US" sz="2000" b="1" i="1" dirty="0" smtClean="0">
                <a:solidFill>
                  <a:srgbClr val="3535F9"/>
                </a:solidFill>
              </a:rPr>
              <a:t>Vehicles</a:t>
            </a:r>
          </a:p>
          <a:p>
            <a:pPr marL="800100" lvl="1" indent="-342900">
              <a:buFont typeface="Courier New" panose="02070309020205020404" pitchFamily="49" charset="0"/>
              <a:buChar char="o"/>
            </a:pPr>
            <a:r>
              <a:rPr lang="en-US" sz="2000" b="1" i="1" dirty="0" smtClean="0">
                <a:solidFill>
                  <a:srgbClr val="3535F9"/>
                </a:solidFill>
              </a:rPr>
              <a:t>Technology</a:t>
            </a:r>
          </a:p>
          <a:p>
            <a:pPr marL="800100" lvl="1" indent="-342900">
              <a:buFont typeface="Courier New" panose="02070309020205020404" pitchFamily="49" charset="0"/>
              <a:buChar char="o"/>
            </a:pPr>
            <a:r>
              <a:rPr lang="en-US" sz="2000" b="1" i="1" dirty="0" smtClean="0">
                <a:solidFill>
                  <a:srgbClr val="3535F9"/>
                </a:solidFill>
              </a:rPr>
              <a:t>Facility repair</a:t>
            </a:r>
          </a:p>
          <a:p>
            <a:pPr marL="800100" lvl="1" indent="-342900">
              <a:buFont typeface="Courier New" panose="02070309020205020404" pitchFamily="49" charset="0"/>
              <a:buChar char="o"/>
            </a:pPr>
            <a:endParaRPr lang="en-US" sz="2000" b="1" i="1" dirty="0">
              <a:solidFill>
                <a:srgbClr val="3535F9"/>
              </a:solidFill>
            </a:endParaRPr>
          </a:p>
          <a:p>
            <a:pPr marL="800100" lvl="1" indent="-342900">
              <a:buFont typeface="Wingdings" panose="05000000000000000000" pitchFamily="2" charset="2"/>
              <a:buChar char="v"/>
            </a:pPr>
            <a:r>
              <a:rPr lang="en-US" sz="2000" b="1" i="1" dirty="0" smtClean="0">
                <a:solidFill>
                  <a:srgbClr val="3535F9"/>
                </a:solidFill>
              </a:rPr>
              <a:t> Special attention to a salary review will be done  towards the end</a:t>
            </a:r>
          </a:p>
          <a:p>
            <a:pPr marL="800100" lvl="1" indent="-342900">
              <a:buFont typeface="Wingdings" panose="05000000000000000000" pitchFamily="2" charset="2"/>
              <a:buChar char="v"/>
            </a:pPr>
            <a:endParaRPr lang="en-US" sz="2000" b="1" i="1" dirty="0">
              <a:solidFill>
                <a:srgbClr val="3535F9"/>
              </a:solidFill>
            </a:endParaRPr>
          </a:p>
          <a:p>
            <a:pPr lvl="1"/>
            <a:endParaRPr lang="en-US" sz="2000" b="1" i="1" dirty="0">
              <a:solidFill>
                <a:srgbClr val="C00000"/>
              </a:solidFill>
            </a:endParaRPr>
          </a:p>
          <a:p>
            <a:pPr lvl="1"/>
            <a:endParaRPr lang="en-US" sz="2000" b="1" i="1" dirty="0">
              <a:solidFill>
                <a:srgbClr val="3535F9"/>
              </a:solidFill>
            </a:endParaRPr>
          </a:p>
          <a:p>
            <a:pPr lvl="1"/>
            <a:endParaRPr lang="en-US" sz="2000" b="1" i="1" dirty="0" smtClean="0">
              <a:solidFill>
                <a:srgbClr val="3535F9"/>
              </a:solidFill>
            </a:endParaRPr>
          </a:p>
          <a:p>
            <a:pPr lvl="1"/>
            <a:endParaRPr lang="en-US" sz="2000" b="1" i="1" dirty="0" smtClean="0">
              <a:solidFill>
                <a:srgbClr val="3535F9"/>
              </a:solidFill>
            </a:endParaRPr>
          </a:p>
        </p:txBody>
      </p:sp>
    </p:spTree>
    <p:extLst>
      <p:ext uri="{BB962C8B-B14F-4D97-AF65-F5344CB8AC3E}">
        <p14:creationId xmlns:p14="http://schemas.microsoft.com/office/powerpoint/2010/main" val="916035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990599"/>
          </a:xfrm>
        </p:spPr>
        <p:txBody>
          <a:bodyPr>
            <a:normAutofit/>
          </a:bodyPr>
          <a:lstStyle/>
          <a:p>
            <a:pPr algn="ctr" fontAlgn="auto">
              <a:spcAft>
                <a:spcPts val="0"/>
              </a:spcAft>
              <a:defRPr/>
            </a:pPr>
            <a:r>
              <a:rPr lang="en-US" sz="3600" b="1" i="1" cap="small" dirty="0" smtClean="0">
                <a:solidFill>
                  <a:schemeClr val="tx1">
                    <a:lumMod val="65000"/>
                    <a:lumOff val="35000"/>
                  </a:schemeClr>
                </a:solidFill>
                <a:latin typeface="Arial Rounded MT Bold" panose="020F0704030504030204" pitchFamily="34" charset="0"/>
              </a:rPr>
              <a:t>education</a:t>
            </a:r>
            <a:r>
              <a:rPr lang="en-US" b="1" i="1" cap="small" dirty="0" smtClean="0">
                <a:solidFill>
                  <a:schemeClr val="tx1">
                    <a:lumMod val="65000"/>
                    <a:lumOff val="35000"/>
                  </a:schemeClr>
                </a:solidFill>
                <a:latin typeface="Arial Rounded MT Bold" panose="020F0704030504030204" pitchFamily="34" charset="0"/>
              </a:rPr>
              <a:t> </a:t>
            </a:r>
            <a:endParaRPr lang="en-US" b="1" i="1" cap="small" dirty="0">
              <a:solidFill>
                <a:schemeClr val="tx1">
                  <a:lumMod val="65000"/>
                  <a:lumOff val="35000"/>
                </a:schemeClr>
              </a:solidFill>
              <a:latin typeface="Arial Rounded MT Bold" panose="020F0704030504030204" pitchFamily="34" charset="0"/>
            </a:endParaRPr>
          </a:p>
        </p:txBody>
      </p:sp>
      <p:sp>
        <p:nvSpPr>
          <p:cNvPr id="41987" name="Content Placeholder 2"/>
          <p:cNvSpPr>
            <a:spLocks noGrp="1"/>
          </p:cNvSpPr>
          <p:nvPr>
            <p:ph idx="1"/>
          </p:nvPr>
        </p:nvSpPr>
        <p:spPr>
          <a:xfrm>
            <a:off x="1143000" y="1524000"/>
            <a:ext cx="7543800" cy="3886201"/>
          </a:xfrm>
        </p:spPr>
        <p:txBody>
          <a:bodyPr/>
          <a:lstStyle/>
          <a:p>
            <a:pPr lvl="1">
              <a:buNone/>
            </a:pPr>
            <a:endParaRPr lang="en-US" sz="2200" dirty="0" smtClean="0"/>
          </a:p>
          <a:p>
            <a:pPr marL="457200" lvl="1" indent="0">
              <a:buNone/>
            </a:pPr>
            <a:endParaRPr lang="en-US" sz="2800" b="1" i="1" dirty="0" smtClean="0">
              <a:solidFill>
                <a:srgbClr val="3535F9"/>
              </a:solidFill>
              <a:latin typeface="Arial Rounded MT Bold" pitchFamily="34" charset="0"/>
              <a:ea typeface="Calibri" panose="020F0502020204030204" pitchFamily="34" charset="0"/>
              <a:cs typeface="Times New Roman" panose="02020603050405020304" pitchFamily="18" charset="0"/>
            </a:endParaRPr>
          </a:p>
          <a:p>
            <a:pPr lvl="1">
              <a:buNone/>
            </a:pPr>
            <a:r>
              <a:rPr lang="en-US" sz="2800" b="1" i="1" dirty="0" smtClean="0">
                <a:solidFill>
                  <a:srgbClr val="3535F9"/>
                </a:solidFill>
                <a:latin typeface="Arial Rounded MT Bold" pitchFamily="34" charset="0"/>
                <a:cs typeface="Times New Roman" panose="02020603050405020304" pitchFamily="18" charset="0"/>
              </a:rPr>
              <a:t> </a:t>
            </a:r>
          </a:p>
          <a:p>
            <a:pPr lvl="1">
              <a:buNone/>
            </a:pPr>
            <a:endParaRPr lang="en-US" sz="2800" b="1" i="1" dirty="0" smtClean="0">
              <a:solidFill>
                <a:srgbClr val="3535F9"/>
              </a:solidFill>
              <a:latin typeface="Arial Rounded MT Bold" pitchFamily="34" charset="0"/>
            </a:endParaRPr>
          </a:p>
        </p:txBody>
      </p:sp>
      <p:sp>
        <p:nvSpPr>
          <p:cNvPr id="3" name="Rectangle 2"/>
          <p:cNvSpPr/>
          <p:nvPr/>
        </p:nvSpPr>
        <p:spPr>
          <a:xfrm>
            <a:off x="838200" y="2286000"/>
            <a:ext cx="8046779" cy="2739211"/>
          </a:xfrm>
          <a:prstGeom prst="rect">
            <a:avLst/>
          </a:prstGeom>
        </p:spPr>
        <p:txBody>
          <a:bodyPr wrap="square">
            <a:spAutoFit/>
          </a:bodyPr>
          <a:lstStyle/>
          <a:p>
            <a:pPr algn="ctr">
              <a:buFont typeface="Wingdings" pitchFamily="2" charset="2"/>
              <a:buChar char="v"/>
            </a:pPr>
            <a:r>
              <a:rPr lang="en-US" sz="2800" b="1" i="1" dirty="0" smtClean="0">
                <a:solidFill>
                  <a:srgbClr val="3535F9"/>
                </a:solidFill>
                <a:latin typeface="Arial Rounded MT Bold" pitchFamily="34" charset="0"/>
                <a:ea typeface="Calibri" panose="020F0502020204030204" pitchFamily="34" charset="0"/>
                <a:cs typeface="Times New Roman" panose="02020603050405020304" pitchFamily="18" charset="0"/>
              </a:rPr>
              <a:t>   Recommended budget is $17,744,607</a:t>
            </a:r>
          </a:p>
          <a:p>
            <a:pPr algn="ctr"/>
            <a:endParaRPr lang="en-US" sz="2800" b="1" i="1" dirty="0" smtClean="0">
              <a:solidFill>
                <a:srgbClr val="3535F9"/>
              </a:solidFill>
              <a:latin typeface="Arial Rounded MT Bold" pitchFamily="34" charset="0"/>
              <a:ea typeface="Calibri" panose="020F0502020204030204" pitchFamily="34" charset="0"/>
              <a:cs typeface="Times New Roman" panose="02020603050405020304" pitchFamily="18" charset="0"/>
            </a:endParaRPr>
          </a:p>
          <a:p>
            <a:pPr marL="457200" indent="-457200" algn="ctr">
              <a:buFont typeface="Wingdings" panose="05000000000000000000" pitchFamily="2" charset="2"/>
              <a:buChar char="v"/>
            </a:pPr>
            <a:r>
              <a:rPr lang="en-US" sz="2400" b="1" i="1" dirty="0" smtClean="0">
                <a:solidFill>
                  <a:srgbClr val="3535F9"/>
                </a:solidFill>
                <a:latin typeface="Arial Rounded MT Bold" pitchFamily="34" charset="0"/>
                <a:ea typeface="Calibri" panose="020F0502020204030204" pitchFamily="34" charset="0"/>
                <a:cs typeface="Times New Roman" panose="02020603050405020304" pitchFamily="18" charset="0"/>
              </a:rPr>
              <a:t>Areas needing additional Revenue to meet need:</a:t>
            </a:r>
          </a:p>
          <a:p>
            <a:pPr algn="ctr"/>
            <a:endParaRPr lang="en-US" sz="2400" b="1" i="1" dirty="0" smtClean="0">
              <a:solidFill>
                <a:srgbClr val="3535F9"/>
              </a:solidFill>
              <a:latin typeface="Arial Rounded MT Bold" pitchFamily="34" charset="0"/>
              <a:ea typeface="Calibri" panose="020F0502020204030204" pitchFamily="34" charset="0"/>
              <a:cs typeface="Times New Roman" panose="02020603050405020304" pitchFamily="18" charset="0"/>
            </a:endParaRPr>
          </a:p>
          <a:p>
            <a:pPr marL="800100" lvl="1" indent="-342900" algn="ctr">
              <a:buFont typeface="Arial" panose="020B0604020202020204" pitchFamily="34" charset="0"/>
              <a:buChar char="•"/>
            </a:pPr>
            <a:r>
              <a:rPr lang="en-US" b="1" i="1" dirty="0" smtClean="0">
                <a:solidFill>
                  <a:srgbClr val="3535F9"/>
                </a:solidFill>
                <a:latin typeface="Arial Rounded MT Bold" pitchFamily="34" charset="0"/>
                <a:ea typeface="Calibri" panose="020F0502020204030204" pitchFamily="34" charset="0"/>
                <a:cs typeface="Times New Roman" panose="02020603050405020304" pitchFamily="18" charset="0"/>
              </a:rPr>
              <a:t>Haywood County Schools Operating – Increase of </a:t>
            </a:r>
            <a:r>
              <a:rPr lang="en-US" b="1" i="1" dirty="0" smtClean="0">
                <a:solidFill>
                  <a:srgbClr val="00B050"/>
                </a:solidFill>
                <a:latin typeface="Arial Rounded MT Bold" pitchFamily="34" charset="0"/>
                <a:ea typeface="Calibri" panose="020F0502020204030204" pitchFamily="34" charset="0"/>
                <a:cs typeface="Times New Roman" panose="02020603050405020304" pitchFamily="18" charset="0"/>
              </a:rPr>
              <a:t>$292,890 </a:t>
            </a:r>
          </a:p>
          <a:p>
            <a:pPr marL="800100" lvl="1" indent="-342900" algn="ctr">
              <a:buFont typeface="Arial" panose="020B0604020202020204" pitchFamily="34" charset="0"/>
              <a:buChar char="•"/>
            </a:pPr>
            <a:endParaRPr lang="en-US" b="1" i="1" dirty="0" smtClean="0">
              <a:solidFill>
                <a:srgbClr val="3535F9"/>
              </a:solidFill>
              <a:latin typeface="Arial Rounded MT Bold" pitchFamily="34" charset="0"/>
              <a:ea typeface="Calibri" panose="020F0502020204030204" pitchFamily="34" charset="0"/>
              <a:cs typeface="Times New Roman" panose="02020603050405020304" pitchFamily="18" charset="0"/>
            </a:endParaRPr>
          </a:p>
          <a:p>
            <a:pPr marL="742950" lvl="1" indent="-285750" algn="ctr">
              <a:buFont typeface="Arial" panose="020B0604020202020204" pitchFamily="34" charset="0"/>
              <a:buChar char="•"/>
            </a:pPr>
            <a:r>
              <a:rPr lang="en-US" sz="1600" b="1" i="1" dirty="0" smtClean="0">
                <a:solidFill>
                  <a:srgbClr val="3535F9"/>
                </a:solidFill>
                <a:latin typeface="Arial Rounded MT Bold" pitchFamily="34" charset="0"/>
                <a:ea typeface="Calibri" panose="020F0502020204030204" pitchFamily="34" charset="0"/>
                <a:cs typeface="Times New Roman" panose="02020603050405020304" pitchFamily="18" charset="0"/>
              </a:rPr>
              <a:t>Haywood County Community College Operating – Increase of </a:t>
            </a:r>
            <a:r>
              <a:rPr lang="en-US" sz="1600" b="1" i="1" dirty="0" smtClean="0">
                <a:solidFill>
                  <a:srgbClr val="00B050"/>
                </a:solidFill>
                <a:latin typeface="Arial Rounded MT Bold" pitchFamily="34" charset="0"/>
                <a:ea typeface="Calibri" panose="020F0502020204030204" pitchFamily="34" charset="0"/>
                <a:cs typeface="Times New Roman" panose="02020603050405020304" pitchFamily="18" charset="0"/>
              </a:rPr>
              <a:t>$43,222</a:t>
            </a:r>
          </a:p>
          <a:p>
            <a:pPr marL="342900" indent="-342900" algn="ctr">
              <a:buFont typeface="Arial" panose="020B0604020202020204" pitchFamily="34" charset="0"/>
              <a:buChar char="•"/>
            </a:pPr>
            <a:endParaRPr lang="en-US" sz="1600" b="1" i="1" dirty="0" smtClean="0">
              <a:solidFill>
                <a:srgbClr val="3535F9"/>
              </a:solidFill>
              <a:latin typeface="Arial Rounded MT Bold"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fontAlgn="auto">
              <a:spcAft>
                <a:spcPts val="0"/>
              </a:spcAft>
              <a:defRPr/>
            </a:pPr>
            <a:r>
              <a:rPr lang="en-US" b="1" i="1" dirty="0" smtClean="0">
                <a:solidFill>
                  <a:schemeClr val="tx1">
                    <a:lumMod val="65000"/>
                    <a:lumOff val="35000"/>
                  </a:schemeClr>
                </a:solidFill>
                <a:latin typeface="Arial Rounded MT Bold" panose="020F0704030504030204" pitchFamily="34" charset="0"/>
              </a:rPr>
              <a:t>General Government</a:t>
            </a:r>
            <a:br>
              <a:rPr lang="en-US" b="1" i="1" dirty="0" smtClean="0">
                <a:solidFill>
                  <a:schemeClr val="tx1">
                    <a:lumMod val="65000"/>
                    <a:lumOff val="35000"/>
                  </a:schemeClr>
                </a:solidFill>
                <a:latin typeface="Arial Rounded MT Bold" panose="020F0704030504030204" pitchFamily="34" charset="0"/>
              </a:rPr>
            </a:br>
            <a:r>
              <a:rPr lang="en-US" b="1" i="1" dirty="0" smtClean="0">
                <a:solidFill>
                  <a:schemeClr val="tx1">
                    <a:lumMod val="65000"/>
                    <a:lumOff val="35000"/>
                  </a:schemeClr>
                </a:solidFill>
                <a:latin typeface="+mn-lt"/>
              </a:rPr>
              <a:t/>
            </a:r>
            <a:br>
              <a:rPr lang="en-US" b="1" i="1" dirty="0" smtClean="0">
                <a:solidFill>
                  <a:schemeClr val="tx1">
                    <a:lumMod val="65000"/>
                    <a:lumOff val="35000"/>
                  </a:schemeClr>
                </a:solidFill>
                <a:latin typeface="+mn-lt"/>
              </a:rPr>
            </a:br>
            <a:r>
              <a:rPr lang="en-US" b="1" i="1" dirty="0" smtClean="0">
                <a:solidFill>
                  <a:schemeClr val="tx1">
                    <a:lumMod val="65000"/>
                    <a:lumOff val="35000"/>
                  </a:schemeClr>
                </a:solidFill>
                <a:latin typeface="Arial Rounded MT Bold" pitchFamily="34" charset="0"/>
              </a:rPr>
              <a:t/>
            </a:r>
            <a:br>
              <a:rPr lang="en-US" b="1" i="1" dirty="0" smtClean="0">
                <a:solidFill>
                  <a:schemeClr val="tx1">
                    <a:lumMod val="65000"/>
                    <a:lumOff val="35000"/>
                  </a:schemeClr>
                </a:solidFill>
                <a:latin typeface="Arial Rounded MT Bold" pitchFamily="34" charset="0"/>
              </a:rPr>
            </a:br>
            <a:endParaRPr lang="en-US" b="1" i="1" dirty="0">
              <a:solidFill>
                <a:schemeClr val="tx1">
                  <a:lumMod val="65000"/>
                  <a:lumOff val="35000"/>
                </a:schemeClr>
              </a:solidFill>
              <a:latin typeface="Arial Rounded MT Bold" pitchFamily="34" charset="0"/>
            </a:endParaRPr>
          </a:p>
        </p:txBody>
      </p:sp>
      <p:sp>
        <p:nvSpPr>
          <p:cNvPr id="30723" name="Content Placeholder 2"/>
          <p:cNvSpPr>
            <a:spLocks noGrp="1"/>
          </p:cNvSpPr>
          <p:nvPr>
            <p:ph idx="1"/>
          </p:nvPr>
        </p:nvSpPr>
        <p:spPr>
          <a:xfrm>
            <a:off x="948266" y="3200400"/>
            <a:ext cx="7772400" cy="3180416"/>
          </a:xfrm>
        </p:spPr>
        <p:txBody>
          <a:bodyPr>
            <a:normAutofit fontScale="25000" lnSpcReduction="20000"/>
          </a:bodyPr>
          <a:lstStyle/>
          <a:p>
            <a:pPr algn="ctr">
              <a:buFont typeface="Wingdings" pitchFamily="2" charset="2"/>
              <a:buChar char="v"/>
            </a:pPr>
            <a:r>
              <a:rPr lang="en-US" sz="7200" b="1" i="1" dirty="0" smtClean="0">
                <a:solidFill>
                  <a:srgbClr val="3535F9"/>
                </a:solidFill>
                <a:latin typeface="Arial Rounded MT Bold" pitchFamily="34" charset="0"/>
              </a:rPr>
              <a:t>Anticipated increase in Retiree Healthcare Insurance </a:t>
            </a:r>
          </a:p>
          <a:p>
            <a:pPr marL="0" indent="0" algn="ctr">
              <a:buNone/>
            </a:pPr>
            <a:r>
              <a:rPr lang="en-US" sz="7200" b="1" i="1" dirty="0" smtClean="0">
                <a:solidFill>
                  <a:srgbClr val="3535F9"/>
                </a:solidFill>
                <a:latin typeface="Arial Rounded MT Bold" pitchFamily="34" charset="0"/>
              </a:rPr>
              <a:t>Coverage – </a:t>
            </a:r>
            <a:r>
              <a:rPr lang="en-US" sz="7200" b="1" i="1" dirty="0" smtClean="0">
                <a:solidFill>
                  <a:srgbClr val="00B050"/>
                </a:solidFill>
                <a:latin typeface="Arial Rounded MT Bold" pitchFamily="34" charset="0"/>
              </a:rPr>
              <a:t>$100,000</a:t>
            </a:r>
          </a:p>
          <a:p>
            <a:pPr marL="0" indent="0" algn="ctr">
              <a:buNone/>
            </a:pPr>
            <a:endParaRPr lang="en-US" sz="7200" b="1" i="1" dirty="0">
              <a:solidFill>
                <a:srgbClr val="3535F9"/>
              </a:solidFill>
              <a:latin typeface="Arial Rounded MT Bold" pitchFamily="34" charset="0"/>
            </a:endParaRPr>
          </a:p>
          <a:p>
            <a:pPr algn="ctr">
              <a:buFont typeface="Wingdings" pitchFamily="2" charset="2"/>
              <a:buChar char="v"/>
            </a:pPr>
            <a:r>
              <a:rPr lang="en-US" sz="7200" b="1" i="1" dirty="0" smtClean="0">
                <a:solidFill>
                  <a:srgbClr val="3535F9"/>
                </a:solidFill>
                <a:latin typeface="Arial Rounded MT Bold" pitchFamily="34" charset="0"/>
              </a:rPr>
              <a:t>Elections up due to additional primary –  </a:t>
            </a:r>
            <a:r>
              <a:rPr lang="en-US" sz="7200" b="1" i="1" dirty="0" smtClean="0">
                <a:solidFill>
                  <a:srgbClr val="00B050"/>
                </a:solidFill>
                <a:latin typeface="Arial Rounded MT Bold" pitchFamily="34" charset="0"/>
              </a:rPr>
              <a:t>$48,927</a:t>
            </a:r>
          </a:p>
          <a:p>
            <a:pPr marL="0" indent="0" algn="ctr">
              <a:buNone/>
            </a:pPr>
            <a:endParaRPr lang="en-US" sz="7200" b="1" i="1" dirty="0">
              <a:solidFill>
                <a:srgbClr val="3535F9"/>
              </a:solidFill>
              <a:latin typeface="Arial Rounded MT Bold" pitchFamily="34" charset="0"/>
            </a:endParaRPr>
          </a:p>
          <a:p>
            <a:pPr algn="ctr">
              <a:buFont typeface="Wingdings" pitchFamily="2" charset="2"/>
              <a:buChar char="v"/>
            </a:pPr>
            <a:r>
              <a:rPr lang="en-US" sz="7200" b="1" i="1" dirty="0" smtClean="0">
                <a:solidFill>
                  <a:srgbClr val="3535F9"/>
                </a:solidFill>
                <a:latin typeface="Arial Rounded MT Bold" pitchFamily="34" charset="0"/>
              </a:rPr>
              <a:t>Real property appraisal  - Reval Commercial Appraiser - </a:t>
            </a:r>
            <a:r>
              <a:rPr lang="en-US" sz="7200" b="1" i="1" dirty="0" smtClean="0">
                <a:solidFill>
                  <a:srgbClr val="00B050"/>
                </a:solidFill>
                <a:latin typeface="Arial Rounded MT Bold" pitchFamily="34" charset="0"/>
              </a:rPr>
              <a:t>$28,500</a:t>
            </a:r>
          </a:p>
          <a:p>
            <a:pPr algn="ctr">
              <a:buFont typeface="Wingdings" pitchFamily="2" charset="2"/>
              <a:buChar char="v"/>
            </a:pPr>
            <a:endParaRPr lang="en-US" sz="7200" b="1" i="1" dirty="0">
              <a:solidFill>
                <a:srgbClr val="3535F9"/>
              </a:solidFill>
              <a:latin typeface="Arial Rounded MT Bold" pitchFamily="34" charset="0"/>
            </a:endParaRPr>
          </a:p>
          <a:p>
            <a:pPr algn="ctr">
              <a:buFont typeface="Wingdings" pitchFamily="2" charset="2"/>
              <a:buChar char="v"/>
            </a:pPr>
            <a:r>
              <a:rPr lang="en-US" sz="7200" b="1" i="1" dirty="0" smtClean="0">
                <a:solidFill>
                  <a:srgbClr val="3535F9"/>
                </a:solidFill>
                <a:latin typeface="Arial Rounded MT Bold" pitchFamily="34" charset="0"/>
              </a:rPr>
              <a:t>Real Property Appraisal software and updates - </a:t>
            </a:r>
            <a:r>
              <a:rPr lang="en-US" sz="7200" b="1" i="1" dirty="0" smtClean="0">
                <a:solidFill>
                  <a:srgbClr val="00B050"/>
                </a:solidFill>
                <a:latin typeface="Arial Rounded MT Bold" pitchFamily="34" charset="0"/>
              </a:rPr>
              <a:t>$66,000</a:t>
            </a:r>
          </a:p>
          <a:p>
            <a:pPr algn="ctr">
              <a:buFont typeface="Wingdings" pitchFamily="2" charset="2"/>
              <a:buChar char="v"/>
            </a:pPr>
            <a:endParaRPr lang="en-US" sz="7200" b="1" i="1" dirty="0">
              <a:solidFill>
                <a:srgbClr val="3535F9"/>
              </a:solidFill>
              <a:latin typeface="Arial Rounded MT Bold" pitchFamily="34" charset="0"/>
            </a:endParaRPr>
          </a:p>
          <a:p>
            <a:pPr algn="ctr">
              <a:buFont typeface="Wingdings" pitchFamily="2" charset="2"/>
              <a:buChar char="v"/>
            </a:pPr>
            <a:r>
              <a:rPr lang="en-US" sz="7200" b="1" i="1" dirty="0" smtClean="0">
                <a:solidFill>
                  <a:srgbClr val="3535F9"/>
                </a:solidFill>
                <a:latin typeface="Arial Rounded MT Bold" pitchFamily="34" charset="0"/>
              </a:rPr>
              <a:t>Land Records printer/plotter </a:t>
            </a:r>
            <a:r>
              <a:rPr lang="en-US" sz="7200" b="1" i="1" dirty="0" smtClean="0">
                <a:solidFill>
                  <a:srgbClr val="00B050"/>
                </a:solidFill>
                <a:latin typeface="Arial Rounded MT Bold" pitchFamily="34" charset="0"/>
              </a:rPr>
              <a:t>$9,750</a:t>
            </a:r>
          </a:p>
          <a:p>
            <a:pPr algn="ctr">
              <a:buFont typeface="Wingdings" pitchFamily="2" charset="2"/>
              <a:buChar char="v"/>
            </a:pPr>
            <a:endParaRPr lang="en-US" sz="7200" b="1" i="1" dirty="0">
              <a:solidFill>
                <a:srgbClr val="00B050"/>
              </a:solidFill>
              <a:latin typeface="Arial Rounded MT Bold" pitchFamily="34" charset="0"/>
            </a:endParaRPr>
          </a:p>
          <a:p>
            <a:pPr algn="ctr">
              <a:buFont typeface="Wingdings" pitchFamily="2" charset="2"/>
              <a:buChar char="v"/>
            </a:pPr>
            <a:r>
              <a:rPr lang="en-US" sz="7200" b="1" i="1" dirty="0">
                <a:solidFill>
                  <a:srgbClr val="3535F9"/>
                </a:solidFill>
                <a:latin typeface="Arial Rounded MT Bold" pitchFamily="34" charset="0"/>
              </a:rPr>
              <a:t>Legal to $171,925, increase of </a:t>
            </a:r>
            <a:r>
              <a:rPr lang="en-US" sz="7200" b="1" i="1" dirty="0">
                <a:solidFill>
                  <a:srgbClr val="00B050"/>
                </a:solidFill>
                <a:latin typeface="Arial Rounded MT Bold" pitchFamily="34" charset="0"/>
              </a:rPr>
              <a:t>$67,000 </a:t>
            </a:r>
            <a:r>
              <a:rPr lang="en-US" sz="7200" b="1" i="1" dirty="0">
                <a:solidFill>
                  <a:srgbClr val="3535F9"/>
                </a:solidFill>
                <a:latin typeface="Arial Rounded MT Bold" pitchFamily="34" charset="0"/>
              </a:rPr>
              <a:t>(has averaged $213,000/</a:t>
            </a:r>
            <a:r>
              <a:rPr lang="en-US" sz="7200" b="1" i="1" dirty="0" err="1">
                <a:solidFill>
                  <a:srgbClr val="3535F9"/>
                </a:solidFill>
                <a:latin typeface="Arial Rounded MT Bold" pitchFamily="34" charset="0"/>
              </a:rPr>
              <a:t>yr</a:t>
            </a:r>
            <a:r>
              <a:rPr lang="en-US" sz="7200" b="1" i="1" dirty="0">
                <a:solidFill>
                  <a:srgbClr val="3535F9"/>
                </a:solidFill>
                <a:latin typeface="Arial Rounded MT Bold" pitchFamily="34" charset="0"/>
              </a:rPr>
              <a:t> for last 5 years).</a:t>
            </a:r>
          </a:p>
          <a:p>
            <a:pPr algn="ctr">
              <a:buFont typeface="Wingdings" pitchFamily="2" charset="2"/>
              <a:buChar char="v"/>
            </a:pPr>
            <a:endParaRPr lang="en-US" sz="7200" b="1" i="1" dirty="0">
              <a:solidFill>
                <a:srgbClr val="3535F9"/>
              </a:solidFill>
              <a:latin typeface="Arial Rounded MT Bold" pitchFamily="34" charset="0"/>
            </a:endParaRPr>
          </a:p>
          <a:p>
            <a:pPr algn="ctr">
              <a:buFont typeface="Wingdings" pitchFamily="2" charset="2"/>
              <a:buChar char="v"/>
            </a:pPr>
            <a:r>
              <a:rPr lang="en-US" sz="7200" b="1" i="1" dirty="0" smtClean="0">
                <a:solidFill>
                  <a:srgbClr val="3535F9"/>
                </a:solidFill>
                <a:latin typeface="Arial Rounded MT Bold" pitchFamily="34" charset="0"/>
              </a:rPr>
              <a:t>Overall budget of $5,566,171, increase of $603,117 (12.15%)</a:t>
            </a:r>
          </a:p>
          <a:p>
            <a:pPr algn="ctr">
              <a:buFont typeface="Wingdings" pitchFamily="2" charset="2"/>
              <a:buChar char="v"/>
            </a:pPr>
            <a:endParaRPr lang="en-US" sz="7200" b="1" i="1" dirty="0">
              <a:solidFill>
                <a:srgbClr val="00B050"/>
              </a:solidFill>
              <a:latin typeface="Arial Rounded MT Bold" pitchFamily="34" charset="0"/>
            </a:endParaRPr>
          </a:p>
          <a:p>
            <a:pPr marL="0" indent="0" algn="ctr">
              <a:buNone/>
            </a:pPr>
            <a:endParaRPr lang="en-US" sz="3600" b="1" i="1" dirty="0" smtClean="0">
              <a:solidFill>
                <a:srgbClr val="3535F9"/>
              </a:solidFill>
              <a:latin typeface="Arial Rounded MT Bold" pitchFamily="34" charset="0"/>
            </a:endParaRPr>
          </a:p>
          <a:p>
            <a:pPr algn="ctr">
              <a:buFont typeface="Wingdings" pitchFamily="2" charset="2"/>
              <a:buChar char="v"/>
            </a:pPr>
            <a:endParaRPr lang="en-US" sz="2900" b="1" i="1" dirty="0">
              <a:solidFill>
                <a:srgbClr val="3535F9"/>
              </a:solidFill>
              <a:latin typeface="Arial Rounded MT Bold" pitchFamily="34" charset="0"/>
            </a:endParaRPr>
          </a:p>
          <a:p>
            <a:pPr algn="ctr">
              <a:buFont typeface="Wingdings" pitchFamily="2" charset="2"/>
              <a:buChar char="v"/>
            </a:pPr>
            <a:endParaRPr lang="en-US" sz="2900" b="1" i="1" dirty="0" smtClean="0">
              <a:solidFill>
                <a:srgbClr val="3535F9"/>
              </a:solidFill>
              <a:latin typeface="Arial Rounded MT Bold" pitchFamily="34" charset="0"/>
            </a:endParaRPr>
          </a:p>
          <a:p>
            <a:pPr algn="ctr">
              <a:buFont typeface="Wingdings" pitchFamily="2" charset="2"/>
              <a:buChar char="v"/>
            </a:pPr>
            <a:endParaRPr lang="en-US" sz="3200" b="1" i="1" dirty="0" smtClean="0">
              <a:solidFill>
                <a:srgbClr val="3535F9"/>
              </a:solidFill>
              <a:latin typeface="Arial Rounded MT Bold" pitchFamily="34" charset="0"/>
            </a:endParaRPr>
          </a:p>
          <a:p>
            <a:pPr algn="ctr">
              <a:buFont typeface="Wingdings" pitchFamily="2" charset="2"/>
              <a:buChar char="v"/>
            </a:pPr>
            <a:endParaRPr lang="en-US" sz="3200" b="1" i="1" dirty="0">
              <a:solidFill>
                <a:srgbClr val="3535F9"/>
              </a:solidFill>
              <a:latin typeface="Arial Rounded MT Bold" pitchFamily="34" charset="0"/>
            </a:endParaRPr>
          </a:p>
          <a:p>
            <a:pPr marL="0" indent="0" algn="ctr">
              <a:buNone/>
            </a:pPr>
            <a:endParaRPr lang="en-US" sz="3200" b="1" i="1" dirty="0" smtClean="0">
              <a:solidFill>
                <a:srgbClr val="3535F9"/>
              </a:solidFill>
              <a:latin typeface="Arial Rounded MT Bold" pitchFamily="34" charset="0"/>
            </a:endParaRPr>
          </a:p>
          <a:p>
            <a:pPr lvl="1">
              <a:buNone/>
            </a:pPr>
            <a:endParaRPr lang="en-US" sz="3600" b="1" i="1" dirty="0" smtClean="0">
              <a:solidFill>
                <a:srgbClr val="3535F9"/>
              </a:solidFill>
              <a:latin typeface="Arial Rounded MT Bold" pitchFamily="34" charset="0"/>
            </a:endParaRPr>
          </a:p>
          <a:p>
            <a:pPr lvl="1">
              <a:buFont typeface="Wingdings" pitchFamily="2" charset="2"/>
              <a:buChar char="v"/>
            </a:pPr>
            <a:endParaRPr lang="en-US" sz="3600" b="1" i="1" dirty="0" smtClean="0">
              <a:solidFill>
                <a:srgbClr val="3535F9"/>
              </a:solidFill>
              <a:latin typeface="Arial Rounded MT Bold" pitchFamily="34" charset="0"/>
            </a:endParaRPr>
          </a:p>
          <a:p>
            <a:pPr>
              <a:buNone/>
            </a:pPr>
            <a:endParaRPr lang="en-US" dirty="0" smtClean="0">
              <a:solidFill>
                <a:srgbClr val="3535F9"/>
              </a:solidFill>
            </a:endParaRPr>
          </a:p>
          <a:p>
            <a:pPr>
              <a:buFont typeface="Wingdings" pitchFamily="2" charset="2"/>
              <a:buNone/>
            </a:pPr>
            <a:endParaRPr lang="en-US" dirty="0" smtClean="0">
              <a:solidFill>
                <a:srgbClr val="3535F9"/>
              </a:solidFill>
            </a:endParaRPr>
          </a:p>
          <a:p>
            <a:pPr>
              <a:buFont typeface="Wingdings" pitchFamily="2" charset="2"/>
              <a:buNone/>
            </a:pPr>
            <a:endParaRPr lang="en-US" dirty="0" smtClean="0">
              <a:solidFill>
                <a:srgbClr val="3535F9"/>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967" y="0"/>
            <a:ext cx="7704667" cy="1981200"/>
          </a:xfrm>
        </p:spPr>
        <p:txBody>
          <a:bodyPr>
            <a:normAutofit/>
          </a:bodyPr>
          <a:lstStyle/>
          <a:p>
            <a:pPr algn="ctr" fontAlgn="auto">
              <a:spcAft>
                <a:spcPts val="0"/>
              </a:spcAft>
              <a:defRPr/>
            </a:pPr>
            <a:r>
              <a:rPr lang="en-US" sz="3600" b="1" i="1" dirty="0" smtClean="0">
                <a:solidFill>
                  <a:schemeClr val="tx1">
                    <a:lumMod val="65000"/>
                    <a:lumOff val="35000"/>
                  </a:schemeClr>
                </a:solidFill>
                <a:latin typeface="Arial Rounded MT Bold" pitchFamily="34" charset="0"/>
              </a:rPr>
              <a:t>Central Services</a:t>
            </a:r>
            <a:endParaRPr lang="en-US" sz="3600" b="1" i="1" dirty="0">
              <a:solidFill>
                <a:schemeClr val="tx1">
                  <a:lumMod val="65000"/>
                  <a:lumOff val="35000"/>
                </a:schemeClr>
              </a:solidFill>
              <a:latin typeface="Arial Rounded MT Bold" pitchFamily="34" charset="0"/>
            </a:endParaRPr>
          </a:p>
        </p:txBody>
      </p:sp>
      <p:sp>
        <p:nvSpPr>
          <p:cNvPr id="32771" name="Content Placeholder 2"/>
          <p:cNvSpPr>
            <a:spLocks noGrp="1"/>
          </p:cNvSpPr>
          <p:nvPr>
            <p:ph idx="1"/>
          </p:nvPr>
        </p:nvSpPr>
        <p:spPr>
          <a:xfrm>
            <a:off x="1016967" y="1447800"/>
            <a:ext cx="7669833" cy="4953000"/>
          </a:xfrm>
        </p:spPr>
        <p:txBody>
          <a:bodyPr>
            <a:normAutofit fontScale="70000" lnSpcReduction="20000"/>
          </a:bodyPr>
          <a:lstStyle/>
          <a:p>
            <a:pPr>
              <a:buFont typeface="Wingdings" pitchFamily="2" charset="2"/>
              <a:buChar char="v"/>
            </a:pPr>
            <a:r>
              <a:rPr lang="en-US" sz="2600" b="1" i="1" dirty="0" smtClean="0">
                <a:solidFill>
                  <a:srgbClr val="3535F9"/>
                </a:solidFill>
                <a:latin typeface="Arial Rounded MT Bold" pitchFamily="34" charset="0"/>
              </a:rPr>
              <a:t>   Several new projects – </a:t>
            </a:r>
          </a:p>
          <a:p>
            <a:pPr lvl="1">
              <a:buFont typeface="Arial" panose="020B0604020202020204" pitchFamily="34" charset="0"/>
              <a:buChar char="•"/>
            </a:pPr>
            <a:r>
              <a:rPr lang="en-US" sz="2200" b="1" i="1" dirty="0" smtClean="0">
                <a:solidFill>
                  <a:srgbClr val="3535F9"/>
                </a:solidFill>
                <a:latin typeface="Arial Rounded MT Bold" pitchFamily="34" charset="0"/>
              </a:rPr>
              <a:t>County Garage -  </a:t>
            </a:r>
            <a:r>
              <a:rPr lang="en-US" sz="2200" b="1" i="1" dirty="0" smtClean="0">
                <a:solidFill>
                  <a:srgbClr val="00B050"/>
                </a:solidFill>
                <a:latin typeface="Arial Rounded MT Bold" pitchFamily="34" charset="0"/>
              </a:rPr>
              <a:t>$15,037</a:t>
            </a:r>
          </a:p>
          <a:p>
            <a:pPr lvl="1">
              <a:buFont typeface="Arial" panose="020B0604020202020204" pitchFamily="34" charset="0"/>
              <a:buChar char="•"/>
            </a:pPr>
            <a:r>
              <a:rPr lang="en-US" sz="2200" b="1" i="1" dirty="0" smtClean="0">
                <a:solidFill>
                  <a:srgbClr val="3535F9"/>
                </a:solidFill>
                <a:latin typeface="Arial Rounded MT Bold" pitchFamily="34" charset="0"/>
              </a:rPr>
              <a:t>HVAC Canton Library  - </a:t>
            </a:r>
            <a:r>
              <a:rPr lang="en-US" sz="2200" b="1" i="1" dirty="0" smtClean="0">
                <a:solidFill>
                  <a:srgbClr val="00B050"/>
                </a:solidFill>
                <a:latin typeface="Arial Rounded MT Bold" pitchFamily="34" charset="0"/>
              </a:rPr>
              <a:t>$30,000</a:t>
            </a:r>
          </a:p>
          <a:p>
            <a:pPr lvl="1">
              <a:buFont typeface="Arial" panose="020B0604020202020204" pitchFamily="34" charset="0"/>
              <a:buChar char="•"/>
            </a:pPr>
            <a:r>
              <a:rPr lang="en-US" sz="2200" b="1" i="1" dirty="0" smtClean="0">
                <a:solidFill>
                  <a:srgbClr val="3535F9"/>
                </a:solidFill>
                <a:latin typeface="Arial Rounded MT Bold" pitchFamily="34" charset="0"/>
              </a:rPr>
              <a:t>HVAC Waynesville Library - </a:t>
            </a:r>
            <a:r>
              <a:rPr lang="en-US" sz="2200" b="1" i="1" dirty="0" smtClean="0">
                <a:solidFill>
                  <a:srgbClr val="00B050"/>
                </a:solidFill>
                <a:latin typeface="Arial Rounded MT Bold" pitchFamily="34" charset="0"/>
              </a:rPr>
              <a:t>$36,000</a:t>
            </a:r>
          </a:p>
          <a:p>
            <a:pPr lvl="1">
              <a:buFont typeface="Arial" panose="020B0604020202020204" pitchFamily="34" charset="0"/>
              <a:buChar char="•"/>
            </a:pPr>
            <a:r>
              <a:rPr lang="en-US" sz="2200" b="1" i="1" dirty="0" smtClean="0">
                <a:solidFill>
                  <a:srgbClr val="3535F9"/>
                </a:solidFill>
                <a:latin typeface="Arial Rounded MT Bold" pitchFamily="34" charset="0"/>
              </a:rPr>
              <a:t>Fines Creek main building and old gymnasium roof - </a:t>
            </a:r>
            <a:r>
              <a:rPr lang="en-US" sz="2200" b="1" i="1" dirty="0" smtClean="0">
                <a:solidFill>
                  <a:srgbClr val="00B050"/>
                </a:solidFill>
                <a:latin typeface="Arial Rounded MT Bold" pitchFamily="34" charset="0"/>
              </a:rPr>
              <a:t>$100,000</a:t>
            </a:r>
          </a:p>
          <a:p>
            <a:pPr lvl="1">
              <a:buFont typeface="Arial" panose="020B0604020202020204" pitchFamily="34" charset="0"/>
              <a:buChar char="•"/>
            </a:pPr>
            <a:r>
              <a:rPr lang="en-US" sz="2200" b="1" i="1" dirty="0" smtClean="0">
                <a:solidFill>
                  <a:srgbClr val="3535F9"/>
                </a:solidFill>
                <a:latin typeface="Arial Rounded MT Bold" pitchFamily="34" charset="0"/>
              </a:rPr>
              <a:t>Increased Maintenance vehicle garage - </a:t>
            </a:r>
            <a:r>
              <a:rPr lang="en-US" sz="2200" b="1" i="1" dirty="0" smtClean="0">
                <a:solidFill>
                  <a:srgbClr val="00B050"/>
                </a:solidFill>
                <a:latin typeface="Arial Rounded MT Bold" pitchFamily="34" charset="0"/>
              </a:rPr>
              <a:t>$30,000</a:t>
            </a:r>
          </a:p>
          <a:p>
            <a:pPr lvl="1">
              <a:buFont typeface="Arial" panose="020B0604020202020204" pitchFamily="34" charset="0"/>
              <a:buChar char="•"/>
            </a:pPr>
            <a:r>
              <a:rPr lang="en-US" sz="2200" b="1" i="1" dirty="0" smtClean="0">
                <a:solidFill>
                  <a:srgbClr val="3535F9"/>
                </a:solidFill>
                <a:latin typeface="Arial Rounded MT Bold" pitchFamily="34" charset="0"/>
              </a:rPr>
              <a:t>Repairs increased - </a:t>
            </a:r>
            <a:r>
              <a:rPr lang="en-US" sz="2200" b="1" i="1" dirty="0" smtClean="0">
                <a:solidFill>
                  <a:srgbClr val="00B050"/>
                </a:solidFill>
                <a:latin typeface="Arial Rounded MT Bold" pitchFamily="34" charset="0"/>
              </a:rPr>
              <a:t>$100,000</a:t>
            </a:r>
          </a:p>
          <a:p>
            <a:pPr lvl="1">
              <a:buFont typeface="Arial" panose="020B0604020202020204" pitchFamily="34" charset="0"/>
              <a:buChar char="•"/>
            </a:pPr>
            <a:r>
              <a:rPr lang="en-US" sz="2200" b="1" i="1" dirty="0" smtClean="0">
                <a:solidFill>
                  <a:srgbClr val="3535F9"/>
                </a:solidFill>
                <a:latin typeface="Arial Rounded MT Bold" pitchFamily="34" charset="0"/>
              </a:rPr>
              <a:t>IT – KRONOS - </a:t>
            </a:r>
            <a:r>
              <a:rPr lang="en-US" sz="2200" b="1" i="1" dirty="0" smtClean="0">
                <a:solidFill>
                  <a:srgbClr val="00B050"/>
                </a:solidFill>
                <a:latin typeface="Arial Rounded MT Bold" pitchFamily="34" charset="0"/>
              </a:rPr>
              <a:t>$35,350</a:t>
            </a:r>
          </a:p>
          <a:p>
            <a:pPr lvl="1">
              <a:buFont typeface="Arial" panose="020B0604020202020204" pitchFamily="34" charset="0"/>
              <a:buChar char="•"/>
            </a:pPr>
            <a:r>
              <a:rPr lang="en-US" sz="2200" b="1" i="1" dirty="0" smtClean="0">
                <a:solidFill>
                  <a:srgbClr val="3535F9"/>
                </a:solidFill>
                <a:latin typeface="Arial Rounded MT Bold" pitchFamily="34" charset="0"/>
              </a:rPr>
              <a:t>Animal Services software </a:t>
            </a:r>
            <a:r>
              <a:rPr lang="en-US" sz="2200" b="1" i="1" dirty="0" smtClean="0">
                <a:solidFill>
                  <a:srgbClr val="3535F9"/>
                </a:solidFill>
                <a:latin typeface="Arial Rounded MT Bold" pitchFamily="34" charset="0"/>
              </a:rPr>
              <a:t> and technology- </a:t>
            </a:r>
            <a:r>
              <a:rPr lang="en-US" sz="2200" b="1" i="1" dirty="0" smtClean="0">
                <a:solidFill>
                  <a:srgbClr val="00B050"/>
                </a:solidFill>
                <a:latin typeface="Arial Rounded MT Bold" pitchFamily="34" charset="0"/>
              </a:rPr>
              <a:t>$30,000</a:t>
            </a:r>
          </a:p>
          <a:p>
            <a:pPr marL="0" indent="0">
              <a:buNone/>
            </a:pPr>
            <a:endParaRPr lang="en-US" sz="2600" b="1" i="1" dirty="0" smtClean="0">
              <a:solidFill>
                <a:srgbClr val="3535F9"/>
              </a:solidFill>
              <a:latin typeface="Arial Rounded MT Bold" pitchFamily="34" charset="0"/>
            </a:endParaRPr>
          </a:p>
          <a:p>
            <a:pPr>
              <a:buFont typeface="Wingdings" pitchFamily="2" charset="2"/>
              <a:buChar char="v"/>
            </a:pPr>
            <a:r>
              <a:rPr lang="en-US" sz="2600" b="1" i="1" dirty="0" smtClean="0">
                <a:solidFill>
                  <a:srgbClr val="3535F9"/>
                </a:solidFill>
                <a:latin typeface="Arial Rounded MT Bold" pitchFamily="34" charset="0"/>
              </a:rPr>
              <a:t>   Budget defers some repair and maintenance</a:t>
            </a:r>
          </a:p>
          <a:p>
            <a:pPr>
              <a:buNone/>
            </a:pPr>
            <a:r>
              <a:rPr lang="en-US" sz="2600" b="1" i="1" dirty="0" smtClean="0">
                <a:solidFill>
                  <a:srgbClr val="3535F9"/>
                </a:solidFill>
                <a:latin typeface="Arial Rounded MT Bold" pitchFamily="34" charset="0"/>
              </a:rPr>
              <a:t>       if not a safety issue</a:t>
            </a:r>
          </a:p>
          <a:p>
            <a:pPr>
              <a:buNone/>
            </a:pPr>
            <a:endParaRPr lang="en-US" sz="2600" b="1" i="1" dirty="0">
              <a:solidFill>
                <a:srgbClr val="3535F9"/>
              </a:solidFill>
              <a:latin typeface="Arial Rounded MT Bold" pitchFamily="34" charset="0"/>
            </a:endParaRPr>
          </a:p>
          <a:p>
            <a:pPr>
              <a:buFont typeface="Wingdings" pitchFamily="2" charset="2"/>
              <a:buChar char="v"/>
            </a:pPr>
            <a:r>
              <a:rPr lang="en-US" sz="2600" b="1" i="1" dirty="0" smtClean="0">
                <a:solidFill>
                  <a:srgbClr val="3535F9"/>
                </a:solidFill>
                <a:latin typeface="Arial Rounded MT Bold" pitchFamily="34" charset="0"/>
              </a:rPr>
              <a:t>  Overall budget $3,498,550, increase of $515,648 (17.29%)</a:t>
            </a:r>
          </a:p>
          <a:p>
            <a:pPr>
              <a:buNone/>
            </a:pPr>
            <a:endParaRPr lang="en-US" sz="2600" b="1" i="1" dirty="0" smtClean="0">
              <a:solidFill>
                <a:srgbClr val="3535F9"/>
              </a:solidFill>
              <a:latin typeface="Arial Rounded MT Bold"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685799"/>
          </a:xfrm>
        </p:spPr>
        <p:txBody>
          <a:bodyPr>
            <a:normAutofit fontScale="90000"/>
          </a:bodyPr>
          <a:lstStyle/>
          <a:p>
            <a:pPr algn="ctr" fontAlgn="auto">
              <a:spcAft>
                <a:spcPts val="0"/>
              </a:spcAft>
              <a:defRPr/>
            </a:pPr>
            <a:r>
              <a:rPr lang="en-US" b="1" i="1" dirty="0" smtClean="0">
                <a:solidFill>
                  <a:schemeClr val="tx1">
                    <a:lumMod val="65000"/>
                    <a:lumOff val="35000"/>
                  </a:schemeClr>
                </a:solidFill>
                <a:latin typeface="Arial Rounded MT Bold" pitchFamily="34" charset="0"/>
              </a:rPr>
              <a:t>Public Safety</a:t>
            </a:r>
            <a:endParaRPr lang="en-US" b="1" i="1" dirty="0">
              <a:solidFill>
                <a:schemeClr val="tx1">
                  <a:lumMod val="65000"/>
                  <a:lumOff val="35000"/>
                </a:schemeClr>
              </a:solidFill>
              <a:latin typeface="Arial Rounded MT Bold" pitchFamily="34" charset="0"/>
            </a:endParaRPr>
          </a:p>
        </p:txBody>
      </p:sp>
      <p:sp>
        <p:nvSpPr>
          <p:cNvPr id="3" name="Content Placeholder 2"/>
          <p:cNvSpPr>
            <a:spLocks noGrp="1"/>
          </p:cNvSpPr>
          <p:nvPr>
            <p:ph idx="1"/>
          </p:nvPr>
        </p:nvSpPr>
        <p:spPr>
          <a:xfrm>
            <a:off x="1371600" y="1219200"/>
            <a:ext cx="7543800" cy="4830763"/>
          </a:xfrm>
        </p:spPr>
        <p:txBody>
          <a:bodyPr rtlCol="0">
            <a:normAutofit fontScale="62500" lnSpcReduction="20000"/>
          </a:bodyPr>
          <a:lstStyle/>
          <a:p>
            <a:pPr marL="0" indent="0" fontAlgn="auto">
              <a:spcAft>
                <a:spcPts val="0"/>
              </a:spcAft>
              <a:buNone/>
              <a:defRPr/>
            </a:pPr>
            <a:endParaRPr lang="en-US" sz="2400" b="1" i="1" dirty="0" smtClean="0">
              <a:solidFill>
                <a:srgbClr val="3535F9"/>
              </a:solidFill>
            </a:endParaRPr>
          </a:p>
          <a:p>
            <a:pPr fontAlgn="auto">
              <a:spcAft>
                <a:spcPts val="0"/>
              </a:spcAft>
              <a:defRPr/>
            </a:pPr>
            <a:endParaRPr lang="en-US" sz="2400" b="1" i="1" dirty="0" smtClean="0">
              <a:solidFill>
                <a:srgbClr val="3535F9"/>
              </a:solidFill>
            </a:endParaRPr>
          </a:p>
          <a:p>
            <a:pPr>
              <a:spcAft>
                <a:spcPts val="0"/>
              </a:spcAft>
              <a:defRPr/>
            </a:pPr>
            <a:r>
              <a:rPr lang="en-US" b="1" i="1" dirty="0">
                <a:solidFill>
                  <a:srgbClr val="3535F9"/>
                </a:solidFill>
              </a:rPr>
              <a:t>Many things going on</a:t>
            </a:r>
            <a:r>
              <a:rPr lang="en-US" b="1" i="1" dirty="0" smtClean="0">
                <a:solidFill>
                  <a:srgbClr val="3535F9"/>
                </a:solidFill>
              </a:rPr>
              <a:t>:</a:t>
            </a:r>
          </a:p>
          <a:p>
            <a:pPr>
              <a:spcAft>
                <a:spcPts val="0"/>
              </a:spcAft>
              <a:defRPr/>
            </a:pPr>
            <a:r>
              <a:rPr lang="en-US" b="1" i="1" dirty="0" smtClean="0">
                <a:solidFill>
                  <a:srgbClr val="3535F9"/>
                </a:solidFill>
              </a:rPr>
              <a:t>Animal Services</a:t>
            </a:r>
          </a:p>
          <a:p>
            <a:pPr lvl="1">
              <a:spcAft>
                <a:spcPts val="0"/>
              </a:spcAft>
              <a:buFont typeface="Wingdings" panose="05000000000000000000" pitchFamily="2" charset="2"/>
              <a:buChar char="§"/>
              <a:defRPr/>
            </a:pPr>
            <a:r>
              <a:rPr lang="en-US" sz="2600" b="1" i="1" dirty="0" smtClean="0">
                <a:solidFill>
                  <a:srgbClr val="3535F9"/>
                </a:solidFill>
              </a:rPr>
              <a:t>Need for new vehicle - </a:t>
            </a:r>
            <a:r>
              <a:rPr lang="en-US" sz="2600" b="1" i="1" dirty="0" smtClean="0">
                <a:solidFill>
                  <a:srgbClr val="00B050"/>
                </a:solidFill>
              </a:rPr>
              <a:t>$24,000</a:t>
            </a:r>
          </a:p>
          <a:p>
            <a:pPr marL="457200" lvl="1" indent="0">
              <a:spcAft>
                <a:spcPts val="0"/>
              </a:spcAft>
              <a:buNone/>
              <a:defRPr/>
            </a:pPr>
            <a:endParaRPr lang="en-US" b="1" i="1" dirty="0" smtClean="0">
              <a:solidFill>
                <a:srgbClr val="C00000"/>
              </a:solidFill>
            </a:endParaRPr>
          </a:p>
          <a:p>
            <a:pPr lvl="1">
              <a:spcAft>
                <a:spcPts val="0"/>
              </a:spcAft>
              <a:buFont typeface="Wingdings" panose="05000000000000000000" pitchFamily="2" charset="2"/>
              <a:buChar char="§"/>
              <a:defRPr/>
            </a:pPr>
            <a:r>
              <a:rPr lang="en-US" sz="2600" b="1" i="1" dirty="0" smtClean="0">
                <a:solidFill>
                  <a:srgbClr val="3535F9"/>
                </a:solidFill>
              </a:rPr>
              <a:t>Current vehicle – 2004 </a:t>
            </a:r>
            <a:r>
              <a:rPr lang="en-US" sz="2600" b="1" i="1" dirty="0">
                <a:solidFill>
                  <a:srgbClr val="3535F9"/>
                </a:solidFill>
              </a:rPr>
              <a:t>F-150 4-wheel </a:t>
            </a:r>
            <a:r>
              <a:rPr lang="en-US" sz="2600" b="1" i="1" dirty="0" smtClean="0">
                <a:solidFill>
                  <a:srgbClr val="3535F9"/>
                </a:solidFill>
              </a:rPr>
              <a:t>drive</a:t>
            </a:r>
          </a:p>
          <a:p>
            <a:pPr marL="457200" lvl="1" indent="0">
              <a:spcAft>
                <a:spcPts val="0"/>
              </a:spcAft>
              <a:buNone/>
              <a:defRPr/>
            </a:pPr>
            <a:r>
              <a:rPr lang="en-US" sz="2600" b="1" i="1" dirty="0" smtClean="0">
                <a:solidFill>
                  <a:srgbClr val="3535F9"/>
                </a:solidFill>
              </a:rPr>
              <a:t>                                          </a:t>
            </a:r>
            <a:r>
              <a:rPr lang="en-US" sz="2600" b="1" i="1" dirty="0">
                <a:solidFill>
                  <a:srgbClr val="3535F9"/>
                </a:solidFill>
              </a:rPr>
              <a:t>Mileage: </a:t>
            </a:r>
            <a:r>
              <a:rPr lang="en-US" sz="2600" b="1" i="1" dirty="0" smtClean="0">
                <a:solidFill>
                  <a:srgbClr val="3535F9"/>
                </a:solidFill>
              </a:rPr>
              <a:t>167,723</a:t>
            </a:r>
            <a:endParaRPr lang="en-US" sz="2600" b="1" i="1" dirty="0">
              <a:solidFill>
                <a:srgbClr val="3535F9"/>
              </a:solidFill>
            </a:endParaRPr>
          </a:p>
          <a:p>
            <a:pPr marL="0" indent="0" fontAlgn="auto">
              <a:spcAft>
                <a:spcPts val="0"/>
              </a:spcAft>
              <a:buNone/>
              <a:defRPr/>
            </a:pPr>
            <a:endParaRPr lang="en-US" b="1" i="1" dirty="0">
              <a:solidFill>
                <a:srgbClr val="3535F9"/>
              </a:solidFill>
            </a:endParaRPr>
          </a:p>
          <a:p>
            <a:pPr fontAlgn="auto">
              <a:spcAft>
                <a:spcPts val="0"/>
              </a:spcAft>
              <a:defRPr/>
            </a:pPr>
            <a:r>
              <a:rPr lang="en-US" sz="2400" b="1" i="1" dirty="0" smtClean="0">
                <a:solidFill>
                  <a:srgbClr val="3535F9"/>
                </a:solidFill>
              </a:rPr>
              <a:t>EOC/911</a:t>
            </a:r>
            <a:endParaRPr lang="en-US" sz="2600" b="1" i="1" dirty="0" smtClean="0">
              <a:solidFill>
                <a:srgbClr val="3535F9"/>
              </a:solidFill>
            </a:endParaRPr>
          </a:p>
          <a:p>
            <a:pPr lvl="1">
              <a:spcAft>
                <a:spcPts val="0"/>
              </a:spcAft>
              <a:buFont typeface="Wingdings" panose="05000000000000000000" pitchFamily="2" charset="2"/>
              <a:buChar char="§"/>
              <a:defRPr/>
            </a:pPr>
            <a:r>
              <a:rPr lang="en-US" sz="2600" b="1" i="1" dirty="0" smtClean="0">
                <a:solidFill>
                  <a:srgbClr val="3535F9"/>
                </a:solidFill>
              </a:rPr>
              <a:t>Remodeling Sheriff’s Office into new 911 communication center</a:t>
            </a:r>
          </a:p>
          <a:p>
            <a:pPr marL="457200" lvl="1" indent="0">
              <a:spcAft>
                <a:spcPts val="0"/>
              </a:spcAft>
              <a:buNone/>
              <a:defRPr/>
            </a:pPr>
            <a:r>
              <a:rPr lang="en-US" sz="2600" b="1" i="1" dirty="0" smtClean="0">
                <a:solidFill>
                  <a:srgbClr val="3535F9"/>
                </a:solidFill>
              </a:rPr>
              <a:t>        using grant funds</a:t>
            </a:r>
          </a:p>
          <a:p>
            <a:pPr lvl="1">
              <a:spcAft>
                <a:spcPts val="0"/>
              </a:spcAft>
              <a:buFont typeface="Wingdings" panose="05000000000000000000" pitchFamily="2" charset="2"/>
              <a:buChar char="§"/>
              <a:defRPr/>
            </a:pPr>
            <a:endParaRPr lang="en-US" sz="2300" b="1" i="1" dirty="0">
              <a:solidFill>
                <a:srgbClr val="3535F9"/>
              </a:solidFill>
            </a:endParaRPr>
          </a:p>
          <a:p>
            <a:pPr fontAlgn="auto">
              <a:spcAft>
                <a:spcPts val="0"/>
              </a:spcAft>
              <a:defRPr/>
            </a:pPr>
            <a:endParaRPr lang="en-US" sz="2400" b="1" i="1" dirty="0" smtClean="0">
              <a:solidFill>
                <a:srgbClr val="3535F9"/>
              </a:solidFill>
            </a:endParaRPr>
          </a:p>
          <a:p>
            <a:pPr fontAlgn="auto">
              <a:spcAft>
                <a:spcPts val="0"/>
              </a:spcAft>
              <a:defRPr/>
            </a:pPr>
            <a:r>
              <a:rPr lang="en-US" sz="2400" b="1" i="1" dirty="0" smtClean="0">
                <a:solidFill>
                  <a:srgbClr val="3535F9"/>
                </a:solidFill>
              </a:rPr>
              <a:t>Emergency Management</a:t>
            </a:r>
          </a:p>
          <a:p>
            <a:pPr lvl="1">
              <a:spcAft>
                <a:spcPts val="0"/>
              </a:spcAft>
              <a:buFont typeface="Wingdings" panose="05000000000000000000" pitchFamily="2" charset="2"/>
              <a:buChar char="§"/>
              <a:defRPr/>
            </a:pPr>
            <a:r>
              <a:rPr lang="en-US" sz="2600" b="1" i="1" dirty="0" smtClean="0">
                <a:solidFill>
                  <a:srgbClr val="3535F9"/>
                </a:solidFill>
              </a:rPr>
              <a:t>Need for new vehicle  </a:t>
            </a:r>
            <a:r>
              <a:rPr lang="en-US" sz="2600" b="1" i="1" dirty="0" smtClean="0">
                <a:solidFill>
                  <a:srgbClr val="00B050"/>
                </a:solidFill>
              </a:rPr>
              <a:t>- $27,083</a:t>
            </a:r>
          </a:p>
          <a:p>
            <a:pPr marL="457200" lvl="1" indent="0">
              <a:spcAft>
                <a:spcPts val="0"/>
              </a:spcAft>
              <a:buNone/>
              <a:defRPr/>
            </a:pPr>
            <a:endParaRPr lang="en-US" sz="2600" b="1" i="1" dirty="0" smtClean="0">
              <a:solidFill>
                <a:srgbClr val="C00000"/>
              </a:solidFill>
            </a:endParaRPr>
          </a:p>
          <a:p>
            <a:pPr lvl="1">
              <a:spcAft>
                <a:spcPts val="0"/>
              </a:spcAft>
              <a:buFont typeface="Wingdings" panose="05000000000000000000" pitchFamily="2" charset="2"/>
              <a:buChar char="§"/>
              <a:defRPr/>
            </a:pPr>
            <a:r>
              <a:rPr lang="en-US" sz="2600" b="1" i="1" dirty="0" smtClean="0">
                <a:solidFill>
                  <a:srgbClr val="3535F9"/>
                </a:solidFill>
              </a:rPr>
              <a:t>Current vehicle – 2004 Ford Expedition 4x4</a:t>
            </a:r>
          </a:p>
          <a:p>
            <a:pPr marL="457200" lvl="1" indent="0">
              <a:spcAft>
                <a:spcPts val="0"/>
              </a:spcAft>
              <a:buNone/>
              <a:defRPr/>
            </a:pPr>
            <a:r>
              <a:rPr lang="en-US" sz="2600" b="1" i="1" dirty="0">
                <a:solidFill>
                  <a:srgbClr val="3535F9"/>
                </a:solidFill>
              </a:rPr>
              <a:t> </a:t>
            </a:r>
            <a:r>
              <a:rPr lang="en-US" sz="2600" b="1" i="1" dirty="0" smtClean="0">
                <a:solidFill>
                  <a:srgbClr val="3535F9"/>
                </a:solidFill>
              </a:rPr>
              <a:t>                                         Mileage – 150,433</a:t>
            </a:r>
          </a:p>
          <a:p>
            <a:pPr fontAlgn="auto">
              <a:spcAft>
                <a:spcPts val="0"/>
              </a:spcAft>
              <a:buNone/>
              <a:defRPr/>
            </a:pPr>
            <a:endParaRPr lang="en-US" sz="2400" b="1" i="1" dirty="0" smtClean="0">
              <a:solidFill>
                <a:srgbClr val="3535F9"/>
              </a:solidFill>
            </a:endParaRPr>
          </a:p>
          <a:p>
            <a:pPr marL="0" indent="0" fontAlgn="auto">
              <a:spcAft>
                <a:spcPts val="0"/>
              </a:spcAft>
              <a:buNone/>
              <a:defRPr/>
            </a:pPr>
            <a:endParaRPr lang="en-US" sz="2400" b="1" i="1" dirty="0" smtClean="0">
              <a:solidFill>
                <a:srgbClr val="3535F9"/>
              </a:solidFill>
            </a:endParaRPr>
          </a:p>
          <a:p>
            <a:pPr fontAlgn="auto">
              <a:spcAft>
                <a:spcPts val="0"/>
              </a:spcAft>
              <a:defRPr/>
            </a:pPr>
            <a:endParaRPr lang="en-US"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982133" y="457201"/>
            <a:ext cx="7704667" cy="990599"/>
          </a:xfrm>
        </p:spPr>
        <p:txBody>
          <a:bodyPr>
            <a:noAutofit/>
          </a:bodyPr>
          <a:lstStyle/>
          <a:p>
            <a:pPr algn="ctr" fontAlgn="auto">
              <a:spcAft>
                <a:spcPts val="0"/>
              </a:spcAft>
              <a:defRPr/>
            </a:pPr>
            <a:r>
              <a:rPr lang="en-US" sz="3600" b="1" i="1" cap="small" dirty="0" smtClean="0">
                <a:solidFill>
                  <a:schemeClr val="tx1">
                    <a:lumMod val="65000"/>
                    <a:lumOff val="35000"/>
                  </a:schemeClr>
                </a:solidFill>
                <a:latin typeface="Arial Rounded MT Bold" panose="020F0704030504030204" pitchFamily="34" charset="0"/>
              </a:rPr>
              <a:t>budget process &amp; development</a:t>
            </a:r>
            <a:r>
              <a:rPr lang="en-US" sz="3600" b="1" i="1" cap="small" dirty="0" smtClean="0">
                <a:solidFill>
                  <a:srgbClr val="7030A0"/>
                </a:solidFill>
                <a:latin typeface="Arial Rounded MT Bold" pitchFamily="34" charset="0"/>
              </a:rPr>
              <a:t/>
            </a:r>
            <a:br>
              <a:rPr lang="en-US" sz="3600" b="1" i="1" cap="small" dirty="0" smtClean="0">
                <a:solidFill>
                  <a:srgbClr val="7030A0"/>
                </a:solidFill>
                <a:latin typeface="Arial Rounded MT Bold" pitchFamily="34" charset="0"/>
              </a:rPr>
            </a:br>
            <a:endParaRPr lang="en-US" sz="3600" b="1" i="1" cap="small" dirty="0" smtClean="0">
              <a:solidFill>
                <a:srgbClr val="7030A0"/>
              </a:solidFill>
              <a:latin typeface="Arial Rounded MT Bold" pitchFamily="34" charset="0"/>
            </a:endParaRPr>
          </a:p>
        </p:txBody>
      </p:sp>
      <p:sp>
        <p:nvSpPr>
          <p:cNvPr id="15363" name="Content Placeholder 2"/>
          <p:cNvSpPr>
            <a:spLocks noGrp="1"/>
          </p:cNvSpPr>
          <p:nvPr>
            <p:ph idx="1"/>
          </p:nvPr>
        </p:nvSpPr>
        <p:spPr>
          <a:xfrm>
            <a:off x="1447800" y="228600"/>
            <a:ext cx="7315200" cy="5943600"/>
          </a:xfrm>
        </p:spPr>
        <p:txBody>
          <a:bodyPr>
            <a:normAutofit/>
          </a:bodyPr>
          <a:lstStyle/>
          <a:p>
            <a:r>
              <a:rPr lang="en-US" sz="2400" b="1" i="1" dirty="0" smtClean="0">
                <a:solidFill>
                  <a:srgbClr val="3535F9"/>
                </a:solidFill>
              </a:rPr>
              <a:t>Planning Process officially began in December with Work Session and Budget Evaluation</a:t>
            </a:r>
          </a:p>
          <a:p>
            <a:r>
              <a:rPr lang="en-US" sz="2400" b="1" i="1" dirty="0" smtClean="0">
                <a:solidFill>
                  <a:srgbClr val="3535F9"/>
                </a:solidFill>
              </a:rPr>
              <a:t>Board of Commissioners Budget Work Session in February</a:t>
            </a:r>
          </a:p>
          <a:p>
            <a:r>
              <a:rPr lang="en-US" sz="2400" b="1" i="1" dirty="0" smtClean="0">
                <a:solidFill>
                  <a:srgbClr val="3535F9"/>
                </a:solidFill>
              </a:rPr>
              <a:t>Department Head Kick-off meeting and individual meetings with all Departments/Offices/ Agencies</a:t>
            </a:r>
          </a:p>
          <a:p>
            <a:r>
              <a:rPr lang="en-US" sz="2400" b="1" i="1" dirty="0" smtClean="0">
                <a:solidFill>
                  <a:srgbClr val="3535F9"/>
                </a:solidFill>
              </a:rPr>
              <a:t>Budget Work Session with presentations from School System and Haywood Community College</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066799"/>
          </a:xfrm>
        </p:spPr>
        <p:txBody>
          <a:bodyPr>
            <a:normAutofit/>
          </a:bodyPr>
          <a:lstStyle/>
          <a:p>
            <a:r>
              <a:rPr lang="en-US" sz="3600" b="1" i="1" dirty="0">
                <a:solidFill>
                  <a:schemeClr val="tx1">
                    <a:lumMod val="65000"/>
                    <a:lumOff val="35000"/>
                  </a:schemeClr>
                </a:solidFill>
                <a:latin typeface="Arial Rounded MT Bold" pitchFamily="34" charset="0"/>
              </a:rPr>
              <a:t>Public Safety</a:t>
            </a:r>
            <a:endParaRPr lang="en-US" sz="3600" dirty="0"/>
          </a:p>
        </p:txBody>
      </p:sp>
      <p:sp>
        <p:nvSpPr>
          <p:cNvPr id="3" name="Content Placeholder 2"/>
          <p:cNvSpPr>
            <a:spLocks noGrp="1"/>
          </p:cNvSpPr>
          <p:nvPr>
            <p:ph idx="1"/>
          </p:nvPr>
        </p:nvSpPr>
        <p:spPr>
          <a:xfrm>
            <a:off x="982133" y="1295400"/>
            <a:ext cx="7780867" cy="5105400"/>
          </a:xfrm>
        </p:spPr>
        <p:txBody>
          <a:bodyPr>
            <a:normAutofit/>
          </a:bodyPr>
          <a:lstStyle/>
          <a:p>
            <a:r>
              <a:rPr lang="en-US" b="1" i="1" dirty="0" smtClean="0">
                <a:solidFill>
                  <a:srgbClr val="3535F9"/>
                </a:solidFill>
              </a:rPr>
              <a:t>EMS – </a:t>
            </a:r>
          </a:p>
          <a:p>
            <a:pPr lvl="1">
              <a:buFont typeface="Wingdings" panose="05000000000000000000" pitchFamily="2" charset="2"/>
              <a:buChar char="§"/>
            </a:pPr>
            <a:r>
              <a:rPr lang="en-US" sz="2400" b="1" i="1" dirty="0" smtClean="0">
                <a:solidFill>
                  <a:srgbClr val="3535F9"/>
                </a:solidFill>
              </a:rPr>
              <a:t>Over 10,000 calls</a:t>
            </a:r>
          </a:p>
          <a:p>
            <a:pPr lvl="1">
              <a:buFont typeface="Wingdings" panose="05000000000000000000" pitchFamily="2" charset="2"/>
              <a:buChar char="§"/>
            </a:pPr>
            <a:r>
              <a:rPr lang="en-US" sz="2400" b="1" i="1" dirty="0" smtClean="0">
                <a:solidFill>
                  <a:srgbClr val="3535F9"/>
                </a:solidFill>
              </a:rPr>
              <a:t>5 ambulances greater than 140,000 miles; 2 are more than 7 years old</a:t>
            </a:r>
          </a:p>
          <a:p>
            <a:pPr lvl="1">
              <a:buFont typeface="Wingdings" panose="05000000000000000000" pitchFamily="2" charset="2"/>
              <a:buChar char="§"/>
            </a:pPr>
            <a:r>
              <a:rPr lang="en-US" sz="2400" b="1" i="1" dirty="0" smtClean="0">
                <a:solidFill>
                  <a:srgbClr val="3535F9"/>
                </a:solidFill>
              </a:rPr>
              <a:t>Older vehicles are in need of more repairs</a:t>
            </a:r>
          </a:p>
          <a:p>
            <a:pPr lvl="1">
              <a:buFont typeface="Wingdings" panose="05000000000000000000" pitchFamily="2" charset="2"/>
              <a:buChar char="§"/>
            </a:pPr>
            <a:r>
              <a:rPr lang="en-US" sz="2400" b="1" i="1" dirty="0" smtClean="0">
                <a:solidFill>
                  <a:srgbClr val="3535F9"/>
                </a:solidFill>
              </a:rPr>
              <a:t>Recommend remounting 2 ambulances - </a:t>
            </a:r>
            <a:r>
              <a:rPr lang="en-US" sz="2400" b="1" i="1" dirty="0" smtClean="0">
                <a:solidFill>
                  <a:srgbClr val="00B050"/>
                </a:solidFill>
              </a:rPr>
              <a:t>$200,000</a:t>
            </a:r>
          </a:p>
          <a:p>
            <a:pPr lvl="1">
              <a:buFont typeface="Wingdings" panose="05000000000000000000" pitchFamily="2" charset="2"/>
              <a:buChar char="§"/>
            </a:pPr>
            <a:r>
              <a:rPr lang="en-US" sz="2400" b="1" i="1" dirty="0" smtClean="0">
                <a:solidFill>
                  <a:srgbClr val="3535F9"/>
                </a:solidFill>
              </a:rPr>
              <a:t>Buy 1 new ambulance with bariatric lift  - </a:t>
            </a:r>
            <a:r>
              <a:rPr lang="en-US" sz="2400" b="1" i="1" dirty="0" smtClean="0">
                <a:solidFill>
                  <a:srgbClr val="00B050"/>
                </a:solidFill>
              </a:rPr>
              <a:t>additional $30,000</a:t>
            </a:r>
          </a:p>
          <a:p>
            <a:pPr lvl="1">
              <a:buFont typeface="Wingdings" panose="05000000000000000000" pitchFamily="2" charset="2"/>
              <a:buChar char="§"/>
            </a:pPr>
            <a:r>
              <a:rPr lang="en-US" sz="2400" b="1" i="1" dirty="0" smtClean="0">
                <a:solidFill>
                  <a:srgbClr val="3535F9"/>
                </a:solidFill>
              </a:rPr>
              <a:t>Need to monitor use of temporary labor for future purposes</a:t>
            </a:r>
            <a:endParaRPr lang="en-US" sz="2400" b="1" i="1" dirty="0">
              <a:solidFill>
                <a:srgbClr val="3535F9"/>
              </a:solidFill>
            </a:endParaRPr>
          </a:p>
        </p:txBody>
      </p:sp>
    </p:spTree>
    <p:extLst>
      <p:ext uri="{BB962C8B-B14F-4D97-AF65-F5344CB8AC3E}">
        <p14:creationId xmlns:p14="http://schemas.microsoft.com/office/powerpoint/2010/main" val="3625924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066799"/>
          </a:xfrm>
        </p:spPr>
        <p:txBody>
          <a:bodyPr>
            <a:normAutofit/>
          </a:bodyPr>
          <a:lstStyle/>
          <a:p>
            <a:r>
              <a:rPr lang="en-US" sz="4400" b="1" i="1" dirty="0">
                <a:solidFill>
                  <a:schemeClr val="tx1">
                    <a:lumMod val="65000"/>
                    <a:lumOff val="35000"/>
                  </a:schemeClr>
                </a:solidFill>
                <a:latin typeface="Arial Rounded MT Bold" pitchFamily="34" charset="0"/>
              </a:rPr>
              <a:t>Public Safety</a:t>
            </a:r>
            <a:endParaRPr lang="en-US" sz="4400" dirty="0"/>
          </a:p>
        </p:txBody>
      </p:sp>
      <p:sp>
        <p:nvSpPr>
          <p:cNvPr id="3" name="Content Placeholder 2"/>
          <p:cNvSpPr>
            <a:spLocks noGrp="1"/>
          </p:cNvSpPr>
          <p:nvPr>
            <p:ph idx="1"/>
          </p:nvPr>
        </p:nvSpPr>
        <p:spPr>
          <a:xfrm>
            <a:off x="1143000" y="1752600"/>
            <a:ext cx="7543800" cy="4247216"/>
          </a:xfrm>
        </p:spPr>
        <p:txBody>
          <a:bodyPr>
            <a:normAutofit fontScale="85000" lnSpcReduction="10000"/>
          </a:bodyPr>
          <a:lstStyle/>
          <a:p>
            <a:pPr marL="0" indent="0" algn="ctr">
              <a:buNone/>
            </a:pPr>
            <a:r>
              <a:rPr lang="en-US" sz="4800" b="1" i="1" dirty="0" smtClean="0">
                <a:solidFill>
                  <a:srgbClr val="3535F9"/>
                </a:solidFill>
              </a:rPr>
              <a:t> </a:t>
            </a:r>
          </a:p>
          <a:p>
            <a:pPr marL="0" indent="0" algn="ctr">
              <a:buNone/>
            </a:pPr>
            <a:endParaRPr lang="en-US" b="1" i="1" dirty="0" smtClean="0">
              <a:solidFill>
                <a:srgbClr val="3535F9"/>
              </a:solidFill>
            </a:endParaRPr>
          </a:p>
          <a:p>
            <a:pPr algn="ctr">
              <a:buFont typeface="Wingdings" panose="05000000000000000000" pitchFamily="2" charset="2"/>
              <a:buChar char="v"/>
            </a:pPr>
            <a:endParaRPr lang="en-US" b="1" i="1" dirty="0">
              <a:solidFill>
                <a:srgbClr val="3535F9"/>
              </a:solidFill>
            </a:endParaRPr>
          </a:p>
          <a:p>
            <a:pPr algn="ctr">
              <a:buFont typeface="Wingdings" panose="05000000000000000000" pitchFamily="2" charset="2"/>
              <a:buChar char="v"/>
            </a:pPr>
            <a:r>
              <a:rPr lang="en-US" b="1" i="1" dirty="0" smtClean="0">
                <a:solidFill>
                  <a:srgbClr val="3535F9"/>
                </a:solidFill>
              </a:rPr>
              <a:t> Recommendation – temporary/part-time into four full time permanent detention officers - $192,000</a:t>
            </a:r>
          </a:p>
          <a:p>
            <a:pPr marL="0" indent="0" algn="ctr">
              <a:buNone/>
            </a:pPr>
            <a:endParaRPr lang="en-US" b="1" i="1" dirty="0">
              <a:solidFill>
                <a:srgbClr val="C00000"/>
              </a:solidFill>
            </a:endParaRPr>
          </a:p>
          <a:p>
            <a:pPr algn="ctr">
              <a:buFont typeface="Wingdings" panose="05000000000000000000" pitchFamily="2" charset="2"/>
              <a:buChar char="v"/>
            </a:pPr>
            <a:r>
              <a:rPr lang="en-US" b="1" i="1" dirty="0" smtClean="0">
                <a:solidFill>
                  <a:srgbClr val="3535F9"/>
                </a:solidFill>
              </a:rPr>
              <a:t>Replacement of 2 Sheriff patrol vehicles and 1 EMS ambulance.  Will need to consider more at mid year</a:t>
            </a:r>
          </a:p>
          <a:p>
            <a:pPr algn="ctr">
              <a:buFont typeface="Wingdings" panose="05000000000000000000" pitchFamily="2" charset="2"/>
              <a:buChar char="v"/>
            </a:pPr>
            <a:endParaRPr lang="en-US" b="1" i="1" dirty="0">
              <a:solidFill>
                <a:srgbClr val="3535F9"/>
              </a:solidFill>
            </a:endParaRPr>
          </a:p>
          <a:p>
            <a:pPr algn="ctr">
              <a:buFont typeface="Wingdings" panose="05000000000000000000" pitchFamily="2" charset="2"/>
              <a:buChar char="v"/>
            </a:pPr>
            <a:r>
              <a:rPr lang="en-US" b="1" i="1" dirty="0" smtClean="0">
                <a:solidFill>
                  <a:srgbClr val="3535F9"/>
                </a:solidFill>
              </a:rPr>
              <a:t>Overall budget of $14,593,376, increase of $1,062,022 (7.85%)</a:t>
            </a:r>
          </a:p>
          <a:p>
            <a:pPr algn="ctr">
              <a:buFont typeface="Wingdings" panose="05000000000000000000" pitchFamily="2" charset="2"/>
              <a:buChar char="v"/>
            </a:pPr>
            <a:endParaRPr lang="en-US" b="1" i="1" dirty="0">
              <a:solidFill>
                <a:srgbClr val="3535F9"/>
              </a:solidFill>
            </a:endParaRPr>
          </a:p>
          <a:p>
            <a:pPr algn="ctr">
              <a:buFont typeface="Wingdings" panose="05000000000000000000" pitchFamily="2" charset="2"/>
              <a:buChar char="v"/>
            </a:pPr>
            <a:endParaRPr lang="en-US" b="1" i="1" dirty="0" smtClean="0">
              <a:solidFill>
                <a:srgbClr val="3535F9"/>
              </a:solidFill>
            </a:endParaRPr>
          </a:p>
          <a:p>
            <a:pPr algn="ctr">
              <a:buFont typeface="Wingdings" panose="05000000000000000000" pitchFamily="2" charset="2"/>
              <a:buChar char="v"/>
            </a:pPr>
            <a:endParaRPr lang="en-US" b="1" i="1" dirty="0">
              <a:solidFill>
                <a:srgbClr val="C00000"/>
              </a:solidFill>
            </a:endParaRPr>
          </a:p>
          <a:p>
            <a:pPr marL="0" indent="0" algn="ctr">
              <a:buNone/>
            </a:pPr>
            <a:endParaRPr lang="en-US" b="1" i="1" dirty="0" smtClean="0">
              <a:solidFill>
                <a:srgbClr val="C00000"/>
              </a:solidFill>
            </a:endParaRPr>
          </a:p>
          <a:p>
            <a:pPr marL="0" indent="0">
              <a:buNone/>
            </a:pPr>
            <a:endParaRPr lang="en-US" b="1" i="1" dirty="0" smtClean="0">
              <a:solidFill>
                <a:srgbClr val="3535F9"/>
              </a:solidFill>
            </a:endParaRPr>
          </a:p>
          <a:p>
            <a:endParaRPr lang="en-US" sz="2800" b="1" i="1" dirty="0">
              <a:solidFill>
                <a:srgbClr val="3535F9"/>
              </a:solidFill>
            </a:endParaRPr>
          </a:p>
        </p:txBody>
      </p:sp>
    </p:spTree>
    <p:extLst>
      <p:ext uri="{BB962C8B-B14F-4D97-AF65-F5344CB8AC3E}">
        <p14:creationId xmlns:p14="http://schemas.microsoft.com/office/powerpoint/2010/main" val="1470385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761999"/>
          </a:xfrm>
        </p:spPr>
        <p:txBody>
          <a:bodyPr>
            <a:normAutofit/>
          </a:bodyPr>
          <a:lstStyle/>
          <a:p>
            <a:r>
              <a:rPr lang="en-US" sz="3600" b="1" i="1" dirty="0" smtClean="0">
                <a:solidFill>
                  <a:schemeClr val="tx1">
                    <a:lumMod val="65000"/>
                    <a:lumOff val="35000"/>
                  </a:schemeClr>
                </a:solidFill>
                <a:latin typeface="Arial Rounded MT Bold" panose="020F0704030504030204" pitchFamily="34" charset="0"/>
              </a:rPr>
              <a:t>Detention</a:t>
            </a:r>
            <a:endParaRPr lang="en-US" sz="3600" b="1" i="1" dirty="0">
              <a:solidFill>
                <a:schemeClr val="tx1">
                  <a:lumMod val="65000"/>
                  <a:lumOff val="35000"/>
                </a:schemeClr>
              </a:solidFill>
              <a:latin typeface="Arial Rounded MT Bold" panose="020F0704030504030204" pitchFamily="34" charset="0"/>
            </a:endParaRPr>
          </a:p>
        </p:txBody>
      </p:sp>
      <p:sp>
        <p:nvSpPr>
          <p:cNvPr id="3" name="Content Placeholder 2"/>
          <p:cNvSpPr>
            <a:spLocks noGrp="1"/>
          </p:cNvSpPr>
          <p:nvPr>
            <p:ph idx="1"/>
          </p:nvPr>
        </p:nvSpPr>
        <p:spPr>
          <a:xfrm>
            <a:off x="982133" y="1295400"/>
            <a:ext cx="7704667" cy="4704416"/>
          </a:xfrm>
        </p:spPr>
        <p:txBody>
          <a:bodyPr/>
          <a:lstStyle/>
          <a:p>
            <a:pPr>
              <a:buFont typeface="Courier New" panose="02070309020205020404" pitchFamily="49" charset="0"/>
              <a:buChar char="o"/>
            </a:pPr>
            <a:r>
              <a:rPr lang="en-US" dirty="0" smtClean="0">
                <a:solidFill>
                  <a:srgbClr val="3535F9"/>
                </a:solidFill>
              </a:rPr>
              <a:t> </a:t>
            </a:r>
            <a:r>
              <a:rPr lang="en-US" b="1" dirty="0" smtClean="0">
                <a:solidFill>
                  <a:srgbClr val="3535F9"/>
                </a:solidFill>
              </a:rPr>
              <a:t>Net Cost Detention Officers – 4 officers $192,000 -minus temp. labor - $88,000 minus overtime and other costs of turnover - $30,000; minus reallocated position from HHSA – $31,184.94 = NET COST </a:t>
            </a:r>
            <a:r>
              <a:rPr lang="en-US" b="1" dirty="0" smtClean="0">
                <a:solidFill>
                  <a:srgbClr val="00B050"/>
                </a:solidFill>
              </a:rPr>
              <a:t>$42,815.06</a:t>
            </a:r>
          </a:p>
          <a:p>
            <a:pPr>
              <a:buFont typeface="Courier New" panose="02070309020205020404" pitchFamily="49" charset="0"/>
              <a:buChar char="o"/>
            </a:pPr>
            <a:endParaRPr lang="en-US" b="1" dirty="0" smtClean="0">
              <a:solidFill>
                <a:srgbClr val="3535F9"/>
              </a:solidFill>
            </a:endParaRPr>
          </a:p>
          <a:p>
            <a:pPr>
              <a:buFont typeface="Courier New" panose="02070309020205020404" pitchFamily="49" charset="0"/>
              <a:buChar char="o"/>
            </a:pPr>
            <a:r>
              <a:rPr lang="en-US" b="1" dirty="0" smtClean="0">
                <a:solidFill>
                  <a:srgbClr val="3535F9"/>
                </a:solidFill>
              </a:rPr>
              <a:t> Needs van with equipment  </a:t>
            </a:r>
            <a:r>
              <a:rPr lang="en-US" b="1" dirty="0" smtClean="0">
                <a:solidFill>
                  <a:srgbClr val="00B050"/>
                </a:solidFill>
              </a:rPr>
              <a:t>- $48,871</a:t>
            </a:r>
          </a:p>
          <a:p>
            <a:pPr marL="0" indent="0">
              <a:buNone/>
            </a:pPr>
            <a:endParaRPr lang="en-US" b="1" dirty="0" smtClean="0">
              <a:solidFill>
                <a:srgbClr val="C00000"/>
              </a:solidFill>
            </a:endParaRPr>
          </a:p>
          <a:p>
            <a:pPr>
              <a:buFont typeface="Courier New" panose="02070309020205020404" pitchFamily="49" charset="0"/>
              <a:buChar char="o"/>
            </a:pPr>
            <a:r>
              <a:rPr lang="en-US" b="1" dirty="0">
                <a:solidFill>
                  <a:srgbClr val="C00000"/>
                </a:solidFill>
              </a:rPr>
              <a:t> </a:t>
            </a:r>
            <a:r>
              <a:rPr lang="en-US" b="1" dirty="0" smtClean="0">
                <a:solidFill>
                  <a:srgbClr val="3535F9"/>
                </a:solidFill>
              </a:rPr>
              <a:t>Inmate medical – $210,000 (increase of </a:t>
            </a:r>
            <a:r>
              <a:rPr lang="en-US" b="1" dirty="0" smtClean="0">
                <a:solidFill>
                  <a:srgbClr val="00B050"/>
                </a:solidFill>
              </a:rPr>
              <a:t>$25,000</a:t>
            </a:r>
            <a:r>
              <a:rPr lang="en-US" b="1" dirty="0" smtClean="0">
                <a:solidFill>
                  <a:srgbClr val="3535F9"/>
                </a:solidFill>
              </a:rPr>
              <a:t>)</a:t>
            </a:r>
            <a:endParaRPr lang="en-US" dirty="0">
              <a:solidFill>
                <a:srgbClr val="3535F9"/>
              </a:solidFill>
            </a:endParaRPr>
          </a:p>
        </p:txBody>
      </p:sp>
    </p:spTree>
    <p:extLst>
      <p:ext uri="{BB962C8B-B14F-4D97-AF65-F5344CB8AC3E}">
        <p14:creationId xmlns:p14="http://schemas.microsoft.com/office/powerpoint/2010/main" val="1570493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152400" y="-34183"/>
            <a:ext cx="8763000" cy="762001"/>
          </a:xfrm>
        </p:spPr>
        <p:txBody>
          <a:bodyPr>
            <a:normAutofit fontScale="92500" lnSpcReduction="20000"/>
          </a:bodyPr>
          <a:lstStyle/>
          <a:p>
            <a:pPr algn="ctr">
              <a:buNone/>
            </a:pPr>
            <a:r>
              <a:rPr lang="en-US" sz="4000" dirty="0" smtClean="0">
                <a:latin typeface="Times New Roman" pitchFamily="18" charset="0"/>
                <a:cs typeface="Times New Roman" pitchFamily="18" charset="0"/>
              </a:rPr>
              <a:t>HCSO Detention Center</a:t>
            </a:r>
            <a:endParaRPr lang="en-US" sz="4000" dirty="0">
              <a:latin typeface="Times New Roman" pitchFamily="18" charset="0"/>
              <a:cs typeface="Times New Roman" pitchFamily="18" charset="0"/>
            </a:endParaRPr>
          </a:p>
        </p:txBody>
      </p:sp>
      <p:sp>
        <p:nvSpPr>
          <p:cNvPr id="9" name="Content Placeholder 8"/>
          <p:cNvSpPr>
            <a:spLocks noGrp="1"/>
          </p:cNvSpPr>
          <p:nvPr>
            <p:ph sz="half" idx="2"/>
          </p:nvPr>
        </p:nvSpPr>
        <p:spPr>
          <a:xfrm>
            <a:off x="152400" y="5791200"/>
            <a:ext cx="8839200" cy="1066800"/>
          </a:xfrm>
        </p:spPr>
        <p:txBody>
          <a:bodyPr>
            <a:normAutofit fontScale="92500" lnSpcReduction="20000"/>
          </a:bodyPr>
          <a:lstStyle/>
          <a:p>
            <a:pPr algn="ctr">
              <a:buNone/>
            </a:pPr>
            <a:r>
              <a:rPr lang="en-US" sz="2000" b="1" dirty="0" smtClean="0">
                <a:solidFill>
                  <a:srgbClr val="3535F9"/>
                </a:solidFill>
                <a:latin typeface="Times New Roman" pitchFamily="18" charset="0"/>
                <a:cs typeface="Times New Roman" pitchFamily="18" charset="0"/>
              </a:rPr>
              <a:t>             When examining the work stations from the organizational chart, there is</a:t>
            </a:r>
          </a:p>
          <a:p>
            <a:pPr algn="ctr">
              <a:buNone/>
            </a:pPr>
            <a:r>
              <a:rPr lang="en-US" sz="2000" b="1" dirty="0" smtClean="0">
                <a:solidFill>
                  <a:srgbClr val="3535F9"/>
                </a:solidFill>
                <a:latin typeface="Times New Roman" pitchFamily="18" charset="0"/>
                <a:cs typeface="Times New Roman" pitchFamily="18" charset="0"/>
              </a:rPr>
              <a:t>                  1 position within the work stations that must be staffed </a:t>
            </a:r>
            <a:r>
              <a:rPr lang="en-US" sz="2000" b="1" u="sng" dirty="0" smtClean="0">
                <a:solidFill>
                  <a:srgbClr val="3535F9"/>
                </a:solidFill>
                <a:latin typeface="Times New Roman" pitchFamily="18" charset="0"/>
                <a:cs typeface="Times New Roman" pitchFamily="18" charset="0"/>
              </a:rPr>
              <a:t>24/7</a:t>
            </a:r>
            <a:r>
              <a:rPr lang="en-US" sz="2000" b="1" dirty="0" smtClean="0">
                <a:solidFill>
                  <a:srgbClr val="3535F9"/>
                </a:solidFill>
                <a:latin typeface="Times New Roman" pitchFamily="18" charset="0"/>
                <a:cs typeface="Times New Roman" pitchFamily="18" charset="0"/>
              </a:rPr>
              <a:t> with a</a:t>
            </a:r>
          </a:p>
          <a:p>
            <a:pPr algn="ctr">
              <a:buNone/>
            </a:pPr>
            <a:r>
              <a:rPr lang="en-US" sz="2000" b="1" dirty="0" smtClean="0">
                <a:solidFill>
                  <a:srgbClr val="3535F9"/>
                </a:solidFill>
                <a:latin typeface="Times New Roman" pitchFamily="18" charset="0"/>
                <a:cs typeface="Times New Roman" pitchFamily="18" charset="0"/>
              </a:rPr>
              <a:t> part-time employee</a:t>
            </a:r>
            <a:r>
              <a:rPr lang="en-US" sz="1800" b="1" dirty="0" smtClean="0">
                <a:solidFill>
                  <a:srgbClr val="3535F9"/>
                </a:solidFill>
                <a:latin typeface="Times New Roman" pitchFamily="18" charset="0"/>
                <a:cs typeface="Times New Roman" pitchFamily="18" charset="0"/>
              </a:rPr>
              <a:t>.</a:t>
            </a:r>
            <a:endParaRPr lang="en-US" sz="1800" b="1" dirty="0">
              <a:solidFill>
                <a:srgbClr val="3535F9"/>
              </a:solidFill>
              <a:latin typeface="Times New Roman" pitchFamily="18" charset="0"/>
              <a:cs typeface="Times New Roman" pitchFamily="18" charset="0"/>
            </a:endParaRPr>
          </a:p>
        </p:txBody>
      </p:sp>
      <p:graphicFrame>
        <p:nvGraphicFramePr>
          <p:cNvPr id="2055" name="Object 7"/>
          <p:cNvGraphicFramePr>
            <a:graphicFrameLocks noChangeAspect="1"/>
          </p:cNvGraphicFramePr>
          <p:nvPr>
            <p:extLst/>
          </p:nvPr>
        </p:nvGraphicFramePr>
        <p:xfrm>
          <a:off x="760413" y="679450"/>
          <a:ext cx="7686675" cy="4924425"/>
        </p:xfrm>
        <a:graphic>
          <a:graphicData uri="http://schemas.openxmlformats.org/presentationml/2006/ole">
            <mc:AlternateContent xmlns:mc="http://schemas.openxmlformats.org/markup-compatibility/2006">
              <mc:Choice xmlns:v="urn:schemas-microsoft-com:vml" Requires="v">
                <p:oleObj spid="_x0000_s2135" name="Document" r:id="rId3" imgW="9413656" imgH="6040459" progId="Word.Document.12">
                  <p:embed/>
                </p:oleObj>
              </mc:Choice>
              <mc:Fallback>
                <p:oleObj name="Document" r:id="rId3" imgW="9413656" imgH="6040459" progId="Word.Document.12">
                  <p:embed/>
                  <p:pic>
                    <p:nvPicPr>
                      <p:cNvPr id="0" name=""/>
                      <p:cNvPicPr>
                        <a:picLocks noChangeAspect="1" noChangeArrowheads="1"/>
                      </p:cNvPicPr>
                      <p:nvPr/>
                    </p:nvPicPr>
                    <p:blipFill>
                      <a:blip r:embed="rId4"/>
                      <a:srcRect/>
                      <a:stretch>
                        <a:fillRect/>
                      </a:stretch>
                    </p:blipFill>
                    <p:spPr bwMode="auto">
                      <a:xfrm>
                        <a:off x="760413" y="679450"/>
                        <a:ext cx="7686675" cy="4924425"/>
                      </a:xfrm>
                      <a:prstGeom prst="rect">
                        <a:avLst/>
                      </a:prstGeom>
                      <a:pattFill prst="pct5">
                        <a:fgClr>
                          <a:schemeClr val="accent1"/>
                        </a:fgClr>
                        <a:bgClr>
                          <a:schemeClr val="bg2"/>
                        </a:bgClr>
                      </a:pattFill>
                      <a:ln>
                        <a:noFill/>
                      </a:ln>
                      <a:effectLst/>
                      <a:extLst/>
                    </p:spPr>
                  </p:pic>
                </p:oleObj>
              </mc:Fallback>
            </mc:AlternateContent>
          </a:graphicData>
        </a:graphic>
      </p:graphicFrame>
    </p:spTree>
    <p:extLst>
      <p:ext uri="{BB962C8B-B14F-4D97-AF65-F5344CB8AC3E}">
        <p14:creationId xmlns:p14="http://schemas.microsoft.com/office/powerpoint/2010/main" val="6805699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0600" y="5889469"/>
            <a:ext cx="7772400" cy="584775"/>
          </a:xfrm>
          <a:prstGeom prst="rect">
            <a:avLst/>
          </a:prstGeom>
          <a:noFill/>
        </p:spPr>
        <p:txBody>
          <a:bodyPr wrap="square" rtlCol="0">
            <a:spAutoFit/>
          </a:bodyPr>
          <a:lstStyle/>
          <a:p>
            <a:pPr algn="ctr"/>
            <a:r>
              <a:rPr lang="en-US" sz="1600" b="1" dirty="0" smtClean="0">
                <a:solidFill>
                  <a:srgbClr val="3535F9"/>
                </a:solidFill>
              </a:rPr>
              <a:t>  **Mandatory Staffing Model For North Carolina Administrative Code and Jail Inspection Compliance          </a:t>
            </a:r>
            <a:endParaRPr lang="en-US" sz="1600" b="1" dirty="0">
              <a:solidFill>
                <a:srgbClr val="3535F9"/>
              </a:solidFill>
            </a:endParaRPr>
          </a:p>
        </p:txBody>
      </p:sp>
      <p:graphicFrame>
        <p:nvGraphicFramePr>
          <p:cNvPr id="16389" name="Object 5"/>
          <p:cNvGraphicFramePr>
            <a:graphicFrameLocks noChangeAspect="1"/>
          </p:cNvGraphicFramePr>
          <p:nvPr>
            <p:extLst>
              <p:ext uri="{D42A27DB-BD31-4B8C-83A1-F6EECF244321}">
                <p14:modId xmlns:p14="http://schemas.microsoft.com/office/powerpoint/2010/main" val="2013918642"/>
              </p:ext>
            </p:extLst>
          </p:nvPr>
        </p:nvGraphicFramePr>
        <p:xfrm>
          <a:off x="1277835" y="381001"/>
          <a:ext cx="8108201" cy="5105400"/>
        </p:xfrm>
        <a:graphic>
          <a:graphicData uri="http://schemas.openxmlformats.org/presentationml/2006/ole">
            <mc:AlternateContent xmlns:mc="http://schemas.openxmlformats.org/markup-compatibility/2006">
              <mc:Choice xmlns:v="urn:schemas-microsoft-com:vml" Requires="v">
                <p:oleObj spid="_x0000_s3158" name="Document" r:id="rId3" imgW="11793218" imgH="7301653" progId="Word.Document.12">
                  <p:embed/>
                </p:oleObj>
              </mc:Choice>
              <mc:Fallback>
                <p:oleObj name="Document" r:id="rId3" imgW="11793218" imgH="7301653"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835" y="381001"/>
                        <a:ext cx="8108201" cy="5105400"/>
                      </a:xfrm>
                      <a:prstGeom prst="rect">
                        <a:avLst/>
                      </a:prstGeom>
                      <a:noFill/>
                      <a:ln>
                        <a:noFill/>
                      </a:ln>
                      <a:effectLst/>
                      <a:extLst/>
                    </p:spPr>
                  </p:pic>
                </p:oleObj>
              </mc:Fallback>
            </mc:AlternateContent>
          </a:graphicData>
        </a:graphic>
      </p:graphicFrame>
      <p:sp>
        <p:nvSpPr>
          <p:cNvPr id="2" name="Rectangle 1"/>
          <p:cNvSpPr/>
          <p:nvPr/>
        </p:nvSpPr>
        <p:spPr>
          <a:xfrm>
            <a:off x="685800" y="2574920"/>
            <a:ext cx="6172200" cy="369332"/>
          </a:xfrm>
          <a:prstGeom prst="rect">
            <a:avLst/>
          </a:prstGeom>
        </p:spPr>
        <p:txBody>
          <a:bodyPr wrap="square">
            <a:spAutoFit/>
          </a:bodyPr>
          <a:lstStyle/>
          <a:p>
            <a:pPr marL="265176" lvl="0" indent="-265176" algn="ctr">
              <a:spcBef>
                <a:spcPts val="250"/>
              </a:spcBef>
              <a:buClr>
                <a:srgbClr val="F07F09"/>
              </a:buClr>
              <a:buSzPct val="80000"/>
            </a:pPr>
            <a:endParaRPr lang="en-US" dirty="0">
              <a:solidFill>
                <a:prstClr val="black"/>
              </a:solidFill>
              <a:latin typeface="Times New Roman" pitchFamily="18" charset="0"/>
              <a:cs typeface="Times New Roman" pitchFamily="18" charset="0"/>
            </a:endParaRPr>
          </a:p>
        </p:txBody>
      </p:sp>
      <p:sp>
        <p:nvSpPr>
          <p:cNvPr id="3" name="TextBox 2"/>
          <p:cNvSpPr txBox="1"/>
          <p:nvPr/>
        </p:nvSpPr>
        <p:spPr>
          <a:xfrm>
            <a:off x="685800" y="3124199"/>
            <a:ext cx="2338698" cy="2585323"/>
          </a:xfrm>
          <a:prstGeom prst="rect">
            <a:avLst/>
          </a:prstGeom>
          <a:noFill/>
        </p:spPr>
        <p:txBody>
          <a:bodyPr wrap="square" rtlCol="0">
            <a:spAutoFit/>
          </a:bodyPr>
          <a:lstStyle/>
          <a:p>
            <a:pPr marL="265176" lvl="0" indent="-265176" algn="ctr">
              <a:spcBef>
                <a:spcPts val="250"/>
              </a:spcBef>
              <a:buClr>
                <a:srgbClr val="F07F09"/>
              </a:buClr>
              <a:buSzPct val="80000"/>
            </a:pPr>
            <a:r>
              <a:rPr lang="en-US" dirty="0" smtClean="0">
                <a:solidFill>
                  <a:prstClr val="black"/>
                </a:solidFill>
                <a:latin typeface="Times New Roman" pitchFamily="18" charset="0"/>
                <a:cs typeface="Times New Roman" pitchFamily="18" charset="0"/>
              </a:rPr>
              <a:t> </a:t>
            </a:r>
            <a:r>
              <a:rPr lang="en-US" b="1" dirty="0" smtClean="0">
                <a:solidFill>
                  <a:srgbClr val="3535F9"/>
                </a:solidFill>
                <a:latin typeface="Times New Roman" pitchFamily="18" charset="0"/>
                <a:cs typeface="Times New Roman" pitchFamily="18" charset="0"/>
              </a:rPr>
              <a:t>When examining the work stations from the organizational chart, there is 1 position within the work stations that must be staffed 24/7 with a part-time employee.</a:t>
            </a:r>
            <a:endParaRPr lang="en-US" b="1" dirty="0">
              <a:solidFill>
                <a:srgbClr val="3535F9"/>
              </a:solidFill>
              <a:latin typeface="Times New Roman" pitchFamily="18" charset="0"/>
              <a:cs typeface="Times New Roman" pitchFamily="18" charset="0"/>
            </a:endParaRPr>
          </a:p>
        </p:txBody>
      </p:sp>
    </p:spTree>
    <p:extLst>
      <p:ext uri="{BB962C8B-B14F-4D97-AF65-F5344CB8AC3E}">
        <p14:creationId xmlns:p14="http://schemas.microsoft.com/office/powerpoint/2010/main" val="5517681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1"/>
            <a:ext cx="7620000" cy="1219200"/>
          </a:xfrm>
        </p:spPr>
        <p:txBody>
          <a:bodyPr>
            <a:normAutofit fontScale="90000"/>
          </a:bodyPr>
          <a:lstStyle/>
          <a:p>
            <a:r>
              <a:rPr lang="en-US" sz="1600" dirty="0" smtClean="0"/>
              <a:t/>
            </a:r>
            <a:br>
              <a:rPr lang="en-US" sz="1600" dirty="0" smtClean="0"/>
            </a:br>
            <a:r>
              <a:rPr lang="en-US" sz="1600" dirty="0"/>
              <a:t/>
            </a:r>
            <a:br>
              <a:rPr lang="en-US" sz="1600" dirty="0"/>
            </a:br>
            <a:r>
              <a:rPr lang="en-US" sz="1600" dirty="0" smtClean="0"/>
              <a:t/>
            </a:r>
            <a:br>
              <a:rPr lang="en-US" sz="1600" dirty="0" smtClean="0"/>
            </a:br>
            <a:r>
              <a:rPr lang="en-US" sz="1600" dirty="0"/>
              <a:t/>
            </a:r>
            <a:br>
              <a:rPr lang="en-US" sz="1600" dirty="0"/>
            </a:br>
            <a:r>
              <a:rPr lang="en-US" sz="1600" dirty="0" smtClean="0"/>
              <a:t/>
            </a:r>
            <a:br>
              <a:rPr lang="en-US" sz="1600" dirty="0" smtClean="0"/>
            </a:br>
            <a:r>
              <a:rPr lang="en-US" sz="1600" dirty="0"/>
              <a:t/>
            </a:r>
            <a:br>
              <a:rPr lang="en-US" sz="1600" dirty="0"/>
            </a:br>
            <a:r>
              <a:rPr lang="en-US" sz="1600" dirty="0" smtClean="0"/>
              <a:t/>
            </a:r>
            <a:br>
              <a:rPr lang="en-US" sz="1600" dirty="0" smtClean="0"/>
            </a:br>
            <a:r>
              <a:rPr lang="en-US" sz="1600" dirty="0"/>
              <a:t/>
            </a:r>
            <a:br>
              <a:rPr lang="en-US" sz="1600" dirty="0"/>
            </a:br>
            <a:r>
              <a:rPr lang="en-US" sz="1600" dirty="0" smtClean="0"/>
              <a:t/>
            </a:r>
            <a:br>
              <a:rPr lang="en-US" sz="1600" dirty="0" smtClean="0"/>
            </a:br>
            <a:r>
              <a:rPr lang="en-US" sz="1600" dirty="0"/>
              <a:t/>
            </a:r>
            <a:br>
              <a:rPr lang="en-US" sz="1600" dirty="0"/>
            </a:br>
            <a:r>
              <a:rPr lang="en-US" sz="1600" dirty="0" smtClean="0"/>
              <a:t/>
            </a:r>
            <a:br>
              <a:rPr lang="en-US" sz="1600" dirty="0" smtClean="0"/>
            </a:br>
            <a:r>
              <a:rPr lang="en-US" sz="2200" b="1" dirty="0" smtClean="0">
                <a:solidFill>
                  <a:schemeClr val="tx1">
                    <a:lumMod val="65000"/>
                    <a:lumOff val="35000"/>
                  </a:schemeClr>
                </a:solidFill>
              </a:rPr>
              <a:t>Major </a:t>
            </a:r>
            <a:r>
              <a:rPr lang="en-US" sz="2200" b="1" dirty="0">
                <a:solidFill>
                  <a:schemeClr val="tx1">
                    <a:lumMod val="65000"/>
                    <a:lumOff val="35000"/>
                  </a:schemeClr>
                </a:solidFill>
              </a:rPr>
              <a:t>reasons why FT versus PT staff is much more beneficial for </a:t>
            </a:r>
            <a:r>
              <a:rPr lang="en-US" sz="2200" b="1" dirty="0" smtClean="0">
                <a:solidFill>
                  <a:schemeClr val="tx1">
                    <a:lumMod val="65000"/>
                    <a:lumOff val="35000"/>
                  </a:schemeClr>
                </a:solidFill>
              </a:rPr>
              <a:t>the </a:t>
            </a:r>
            <a:r>
              <a:rPr lang="en-US" sz="2200" b="1" dirty="0">
                <a:solidFill>
                  <a:schemeClr val="tx1">
                    <a:lumMod val="65000"/>
                    <a:lumOff val="35000"/>
                  </a:schemeClr>
                </a:solidFill>
              </a:rPr>
              <a:t>Detention Center and Haywood </a:t>
            </a:r>
            <a:r>
              <a:rPr lang="en-US" sz="2200" b="1" dirty="0" smtClean="0">
                <a:solidFill>
                  <a:schemeClr val="tx1">
                    <a:lumMod val="65000"/>
                    <a:lumOff val="35000"/>
                  </a:schemeClr>
                </a:solidFill>
              </a:rPr>
              <a:t>County</a:t>
            </a:r>
            <a:r>
              <a:rPr lang="en-US" sz="1600" dirty="0"/>
              <a:t/>
            </a:r>
            <a:br>
              <a:rPr lang="en-US" sz="1600" dirty="0"/>
            </a:br>
            <a:r>
              <a:rPr lang="en-US" sz="1600" dirty="0"/>
              <a:t> </a:t>
            </a:r>
            <a:br>
              <a:rPr lang="en-US" sz="1600" dirty="0"/>
            </a:br>
            <a:r>
              <a:rPr lang="en-US" sz="1600" dirty="0" smtClean="0"/>
              <a:t/>
            </a:r>
            <a:br>
              <a:rPr lang="en-US" sz="1600" dirty="0" smtClean="0"/>
            </a:br>
            <a:r>
              <a:rPr lang="en-US" sz="1600" dirty="0"/>
              <a:t/>
            </a:r>
            <a:br>
              <a:rPr lang="en-US" sz="1600" dirty="0"/>
            </a:br>
            <a:r>
              <a:rPr lang="en-US" sz="1600" dirty="0" smtClean="0"/>
              <a:t/>
            </a:r>
            <a:br>
              <a:rPr lang="en-US" sz="1600" dirty="0" smtClean="0"/>
            </a:br>
            <a:r>
              <a:rPr lang="en-US" sz="1600" dirty="0"/>
              <a:t/>
            </a:r>
            <a:br>
              <a:rPr lang="en-US" sz="1600" dirty="0"/>
            </a:br>
            <a:r>
              <a:rPr lang="en-US" dirty="0"/>
              <a:t> </a:t>
            </a:r>
            <a:br>
              <a:rPr lang="en-US" dirty="0"/>
            </a:br>
            <a:endParaRPr lang="en-US" dirty="0"/>
          </a:p>
        </p:txBody>
      </p:sp>
      <p:sp>
        <p:nvSpPr>
          <p:cNvPr id="3" name="Content Placeholder 2"/>
          <p:cNvSpPr>
            <a:spLocks noGrp="1"/>
          </p:cNvSpPr>
          <p:nvPr>
            <p:ph sz="half" idx="1"/>
          </p:nvPr>
        </p:nvSpPr>
        <p:spPr>
          <a:xfrm>
            <a:off x="1517470" y="1676400"/>
            <a:ext cx="7010399" cy="3902074"/>
          </a:xfrm>
        </p:spPr>
        <p:txBody>
          <a:bodyPr>
            <a:normAutofit fontScale="25000" lnSpcReduction="20000"/>
          </a:bodyPr>
          <a:lstStyle/>
          <a:p>
            <a:pPr lvl="0"/>
            <a:endParaRPr lang="en-US" sz="7200" b="1" dirty="0" smtClean="0">
              <a:solidFill>
                <a:srgbClr val="3535F9"/>
              </a:solidFill>
            </a:endParaRPr>
          </a:p>
          <a:p>
            <a:pPr lvl="0"/>
            <a:r>
              <a:rPr lang="en-US" sz="7200" b="1" dirty="0" smtClean="0">
                <a:solidFill>
                  <a:srgbClr val="3535F9"/>
                </a:solidFill>
              </a:rPr>
              <a:t>More </a:t>
            </a:r>
            <a:r>
              <a:rPr lang="en-US" sz="7200" b="1" dirty="0">
                <a:solidFill>
                  <a:srgbClr val="3535F9"/>
                </a:solidFill>
              </a:rPr>
              <a:t>committed and maintain </a:t>
            </a:r>
            <a:r>
              <a:rPr lang="en-US" sz="7200" b="1" dirty="0" smtClean="0">
                <a:solidFill>
                  <a:srgbClr val="3535F9"/>
                </a:solidFill>
              </a:rPr>
              <a:t>workforce</a:t>
            </a:r>
          </a:p>
          <a:p>
            <a:pPr lvl="0"/>
            <a:r>
              <a:rPr lang="en-US" sz="7200" b="1" dirty="0" smtClean="0">
                <a:solidFill>
                  <a:srgbClr val="3535F9"/>
                </a:solidFill>
              </a:rPr>
              <a:t>Better quality of work</a:t>
            </a:r>
            <a:endParaRPr lang="en-US" sz="7200" b="1" dirty="0">
              <a:solidFill>
                <a:srgbClr val="3535F9"/>
              </a:solidFill>
            </a:endParaRPr>
          </a:p>
          <a:p>
            <a:pPr lvl="0"/>
            <a:r>
              <a:rPr lang="en-US" sz="7200" b="1" dirty="0">
                <a:solidFill>
                  <a:srgbClr val="3535F9"/>
                </a:solidFill>
              </a:rPr>
              <a:t>Full-time and part-time employees are trained to the same standard therefore, utilizing the same time and money </a:t>
            </a:r>
            <a:endParaRPr lang="en-US" sz="7200" b="1" dirty="0" smtClean="0">
              <a:solidFill>
                <a:srgbClr val="3535F9"/>
              </a:solidFill>
            </a:endParaRPr>
          </a:p>
          <a:p>
            <a:pPr lvl="0"/>
            <a:r>
              <a:rPr lang="en-US" sz="7200" b="1" dirty="0" smtClean="0">
                <a:solidFill>
                  <a:srgbClr val="3535F9"/>
                </a:solidFill>
              </a:rPr>
              <a:t>Save training dollars</a:t>
            </a:r>
          </a:p>
          <a:p>
            <a:pPr lvl="0"/>
            <a:r>
              <a:rPr lang="en-US" sz="7200" b="1" dirty="0" smtClean="0">
                <a:solidFill>
                  <a:srgbClr val="3535F9"/>
                </a:solidFill>
              </a:rPr>
              <a:t>Better employee retention</a:t>
            </a:r>
            <a:endParaRPr lang="en-US" sz="7200" b="1" dirty="0">
              <a:solidFill>
                <a:srgbClr val="3535F9"/>
              </a:solidFill>
            </a:endParaRPr>
          </a:p>
          <a:p>
            <a:pPr lvl="0"/>
            <a:r>
              <a:rPr lang="en-US" sz="7200" b="1" dirty="0" smtClean="0">
                <a:solidFill>
                  <a:srgbClr val="3535F9"/>
                </a:solidFill>
              </a:rPr>
              <a:t>Part-time </a:t>
            </a:r>
            <a:r>
              <a:rPr lang="en-US" sz="7200" b="1" dirty="0">
                <a:solidFill>
                  <a:srgbClr val="3535F9"/>
                </a:solidFill>
              </a:rPr>
              <a:t>employees are limited under the Affordable Care Act to less than 30 hours </a:t>
            </a:r>
            <a:r>
              <a:rPr lang="en-US" sz="7200" b="1" dirty="0" smtClean="0">
                <a:solidFill>
                  <a:srgbClr val="3535F9"/>
                </a:solidFill>
              </a:rPr>
              <a:t>per/week which creates scheduling problems</a:t>
            </a:r>
            <a:endParaRPr lang="en-US" sz="7200" b="1" dirty="0">
              <a:solidFill>
                <a:srgbClr val="3535F9"/>
              </a:solidFill>
            </a:endParaRPr>
          </a:p>
          <a:p>
            <a:pPr lvl="0"/>
            <a:r>
              <a:rPr lang="en-US" sz="7200" b="1" dirty="0">
                <a:solidFill>
                  <a:srgbClr val="3535F9"/>
                </a:solidFill>
              </a:rPr>
              <a:t>Full-time employees </a:t>
            </a:r>
            <a:r>
              <a:rPr lang="en-US" sz="7200" b="1" dirty="0" smtClean="0">
                <a:solidFill>
                  <a:srgbClr val="3535F9"/>
                </a:solidFill>
              </a:rPr>
              <a:t>allow </a:t>
            </a:r>
            <a:r>
              <a:rPr lang="en-US" sz="7200" b="1" dirty="0">
                <a:solidFill>
                  <a:srgbClr val="3535F9"/>
                </a:solidFill>
              </a:rPr>
              <a:t>for the ability to maintain continuity in </a:t>
            </a:r>
            <a:r>
              <a:rPr lang="en-US" sz="7200" b="1" dirty="0" smtClean="0">
                <a:solidFill>
                  <a:srgbClr val="3535F9"/>
                </a:solidFill>
              </a:rPr>
              <a:t>the </a:t>
            </a:r>
            <a:r>
              <a:rPr lang="en-US" sz="7200" b="1" dirty="0">
                <a:solidFill>
                  <a:srgbClr val="3535F9"/>
                </a:solidFill>
              </a:rPr>
              <a:t>duty stations within the Detention Center, </a:t>
            </a:r>
            <a:r>
              <a:rPr lang="en-US" sz="7200" b="1" dirty="0" smtClean="0">
                <a:solidFill>
                  <a:srgbClr val="3535F9"/>
                </a:solidFill>
              </a:rPr>
              <a:t>allowing the </a:t>
            </a:r>
            <a:r>
              <a:rPr lang="en-US" sz="7200" b="1" dirty="0">
                <a:solidFill>
                  <a:srgbClr val="3535F9"/>
                </a:solidFill>
              </a:rPr>
              <a:t>supervisors to </a:t>
            </a:r>
            <a:r>
              <a:rPr lang="en-US" sz="7200" b="1" dirty="0" smtClean="0">
                <a:solidFill>
                  <a:srgbClr val="3535F9"/>
                </a:solidFill>
              </a:rPr>
              <a:t>better oversee </a:t>
            </a:r>
            <a:r>
              <a:rPr lang="en-US" sz="7200" b="1" dirty="0">
                <a:solidFill>
                  <a:srgbClr val="3535F9"/>
                </a:solidFill>
              </a:rPr>
              <a:t>activities </a:t>
            </a:r>
            <a:r>
              <a:rPr lang="en-US" sz="7200" b="1" dirty="0" smtClean="0">
                <a:solidFill>
                  <a:srgbClr val="3535F9"/>
                </a:solidFill>
              </a:rPr>
              <a:t> </a:t>
            </a:r>
          </a:p>
          <a:p>
            <a:pPr lvl="0"/>
            <a:r>
              <a:rPr lang="en-US" sz="7200" b="1" dirty="0" smtClean="0">
                <a:solidFill>
                  <a:srgbClr val="3535F9"/>
                </a:solidFill>
              </a:rPr>
              <a:t>Reduces </a:t>
            </a:r>
            <a:r>
              <a:rPr lang="en-US" sz="7200" b="1" dirty="0">
                <a:solidFill>
                  <a:srgbClr val="3535F9"/>
                </a:solidFill>
              </a:rPr>
              <a:t>overall liability for Haywood County</a:t>
            </a:r>
          </a:p>
          <a:p>
            <a:pPr marL="0" indent="0">
              <a:buNone/>
            </a:pPr>
            <a:r>
              <a:rPr lang="en-US" sz="7200" dirty="0"/>
              <a:t> </a:t>
            </a:r>
          </a:p>
          <a:p>
            <a:pPr marL="0" indent="0">
              <a:buNone/>
            </a:pPr>
            <a:endParaRPr lang="en-US" sz="1400" dirty="0"/>
          </a:p>
        </p:txBody>
      </p:sp>
      <p:sp>
        <p:nvSpPr>
          <p:cNvPr id="4" name="Content Placeholder 3"/>
          <p:cNvSpPr>
            <a:spLocks noGrp="1"/>
          </p:cNvSpPr>
          <p:nvPr>
            <p:ph sz="half" idx="2"/>
          </p:nvPr>
        </p:nvSpPr>
        <p:spPr>
          <a:xfrm flipV="1">
            <a:off x="8534400" y="6013824"/>
            <a:ext cx="152400" cy="158376"/>
          </a:xfrm>
        </p:spPr>
        <p:txBody>
          <a:bodyPr>
            <a:normAutofit fontScale="25000" lnSpcReduction="20000"/>
          </a:bodyPr>
          <a:lstStyle/>
          <a:p>
            <a:pPr marL="0" indent="0">
              <a:buNone/>
            </a:pPr>
            <a:r>
              <a:rPr lang="en-US" dirty="0" smtClean="0"/>
              <a:t>   </a:t>
            </a:r>
            <a:endParaRPr lang="en-US" dirty="0"/>
          </a:p>
        </p:txBody>
      </p:sp>
    </p:spTree>
    <p:extLst>
      <p:ext uri="{BB962C8B-B14F-4D97-AF65-F5344CB8AC3E}">
        <p14:creationId xmlns:p14="http://schemas.microsoft.com/office/powerpoint/2010/main" val="1333703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1600" y="304800"/>
            <a:ext cx="7010400" cy="2862322"/>
          </a:xfrm>
          <a:prstGeom prst="rect">
            <a:avLst/>
          </a:prstGeom>
        </p:spPr>
        <p:txBody>
          <a:bodyPr wrap="square">
            <a:spAutoFit/>
          </a:bodyPr>
          <a:lstStyle/>
          <a:p>
            <a:r>
              <a:rPr lang="en-US" sz="2000" b="1" dirty="0" smtClean="0">
                <a:solidFill>
                  <a:srgbClr val="3535F9"/>
                </a:solidFill>
              </a:rPr>
              <a:t>As per 10A NCAC 14J Rules and Laws Governing the Operations, Surveillance and Monitoring of Jail Facilities, Division of Health Services Regulation Construction Section, the Haywood County Detention Center must comply with the minimum standards as set out in these rules. </a:t>
            </a:r>
          </a:p>
          <a:p>
            <a:r>
              <a:rPr lang="en-US" sz="2000" b="1" dirty="0" smtClean="0">
                <a:solidFill>
                  <a:srgbClr val="3535F9"/>
                </a:solidFill>
              </a:rPr>
              <a:t>The rules as per NCAC 14J .0601 Supervision of Inmates states:</a:t>
            </a:r>
            <a:br>
              <a:rPr lang="en-US" sz="2000" b="1" dirty="0" smtClean="0">
                <a:solidFill>
                  <a:srgbClr val="3535F9"/>
                </a:solidFill>
              </a:rPr>
            </a:br>
            <a:endParaRPr lang="en-US" sz="2000" b="1" dirty="0">
              <a:solidFill>
                <a:srgbClr val="3535F9"/>
              </a:solidFill>
            </a:endParaRPr>
          </a:p>
        </p:txBody>
      </p:sp>
      <p:sp>
        <p:nvSpPr>
          <p:cNvPr id="6" name="TextBox 5"/>
          <p:cNvSpPr txBox="1"/>
          <p:nvPr/>
        </p:nvSpPr>
        <p:spPr>
          <a:xfrm>
            <a:off x="685800" y="2743200"/>
            <a:ext cx="8077200" cy="707886"/>
          </a:xfrm>
          <a:prstGeom prst="rect">
            <a:avLst/>
          </a:prstGeom>
          <a:noFill/>
        </p:spPr>
        <p:txBody>
          <a:bodyPr wrap="square" rtlCol="0">
            <a:spAutoFit/>
          </a:bodyPr>
          <a:lstStyle/>
          <a:p>
            <a:pPr>
              <a:buFont typeface="Arial" pitchFamily="34" charset="0"/>
              <a:buChar char="•"/>
            </a:pPr>
            <a:r>
              <a:rPr lang="en-US" sz="2000" b="1" dirty="0" smtClean="0">
                <a:solidFill>
                  <a:srgbClr val="3535F9"/>
                </a:solidFill>
              </a:rPr>
              <a:t>Officers must directly observe inmates at least twice per hour and the rounds must be documented</a:t>
            </a:r>
            <a:r>
              <a:rPr lang="en-US" sz="2000" dirty="0" smtClean="0">
                <a:solidFill>
                  <a:sysClr val="windowText" lastClr="000000"/>
                </a:solidFill>
              </a:rPr>
              <a:t>.</a:t>
            </a:r>
          </a:p>
        </p:txBody>
      </p:sp>
      <p:sp>
        <p:nvSpPr>
          <p:cNvPr id="8" name="TextBox 7"/>
          <p:cNvSpPr txBox="1"/>
          <p:nvPr/>
        </p:nvSpPr>
        <p:spPr>
          <a:xfrm flipH="1">
            <a:off x="685800" y="4800600"/>
            <a:ext cx="8229600" cy="707886"/>
          </a:xfrm>
          <a:prstGeom prst="rect">
            <a:avLst/>
          </a:prstGeom>
          <a:noFill/>
        </p:spPr>
        <p:txBody>
          <a:bodyPr wrap="square" rtlCol="0">
            <a:spAutoFit/>
          </a:bodyPr>
          <a:lstStyle/>
          <a:p>
            <a:pPr>
              <a:buFont typeface="Arial" pitchFamily="34" charset="0"/>
              <a:buChar char="•"/>
            </a:pPr>
            <a:r>
              <a:rPr lang="en-US" sz="2000" b="1" dirty="0" smtClean="0">
                <a:solidFill>
                  <a:srgbClr val="3535F9"/>
                </a:solidFill>
              </a:rPr>
              <a:t>Officers shall NOT be assigned other duties that would interfere with the continuous supervision, custody or control of inmates</a:t>
            </a:r>
            <a:r>
              <a:rPr lang="en-US" sz="2000" dirty="0" smtClean="0">
                <a:solidFill>
                  <a:sysClr val="windowText" lastClr="000000"/>
                </a:solidFill>
              </a:rPr>
              <a:t>.</a:t>
            </a:r>
            <a:endParaRPr lang="en-US" sz="2000" dirty="0">
              <a:solidFill>
                <a:sysClr val="windowText" lastClr="000000"/>
              </a:solidFill>
            </a:endParaRPr>
          </a:p>
        </p:txBody>
      </p:sp>
      <p:sp>
        <p:nvSpPr>
          <p:cNvPr id="9" name="TextBox 8"/>
          <p:cNvSpPr txBox="1"/>
          <p:nvPr/>
        </p:nvSpPr>
        <p:spPr>
          <a:xfrm>
            <a:off x="1447800" y="5638800"/>
            <a:ext cx="7086600" cy="707886"/>
          </a:xfrm>
          <a:prstGeom prst="rect">
            <a:avLst/>
          </a:prstGeom>
          <a:noFill/>
        </p:spPr>
        <p:txBody>
          <a:bodyPr wrap="square" rtlCol="0">
            <a:spAutoFit/>
          </a:bodyPr>
          <a:lstStyle/>
          <a:p>
            <a:pPr>
              <a:buFont typeface="Arial" pitchFamily="34" charset="0"/>
              <a:buChar char="•"/>
            </a:pPr>
            <a:r>
              <a:rPr lang="en-US" sz="2000" b="1" dirty="0" smtClean="0">
                <a:solidFill>
                  <a:srgbClr val="3535F9"/>
                </a:solidFill>
              </a:rPr>
              <a:t>Female officers MUST be on-duty when female inmates are confined</a:t>
            </a:r>
            <a:r>
              <a:rPr lang="en-US" b="1" dirty="0" smtClean="0">
                <a:solidFill>
                  <a:srgbClr val="3535F9"/>
                </a:solidFill>
              </a:rPr>
              <a:t>.</a:t>
            </a:r>
            <a:endParaRPr lang="en-US" b="1" dirty="0">
              <a:solidFill>
                <a:srgbClr val="3535F9"/>
              </a:solidFill>
            </a:endParaRPr>
          </a:p>
        </p:txBody>
      </p:sp>
      <p:sp>
        <p:nvSpPr>
          <p:cNvPr id="10" name="TextBox 9"/>
          <p:cNvSpPr txBox="1"/>
          <p:nvPr/>
        </p:nvSpPr>
        <p:spPr>
          <a:xfrm>
            <a:off x="685800" y="3581400"/>
            <a:ext cx="8153400" cy="1015663"/>
          </a:xfrm>
          <a:prstGeom prst="rect">
            <a:avLst/>
          </a:prstGeom>
          <a:noFill/>
        </p:spPr>
        <p:txBody>
          <a:bodyPr wrap="square" rtlCol="0">
            <a:spAutoFit/>
          </a:bodyPr>
          <a:lstStyle/>
          <a:p>
            <a:pPr>
              <a:buFont typeface="Arial" pitchFamily="34" charset="0"/>
              <a:buChar char="•"/>
            </a:pPr>
            <a:r>
              <a:rPr lang="en-US" sz="2000" b="1" dirty="0" smtClean="0">
                <a:solidFill>
                  <a:srgbClr val="3535F9"/>
                </a:solidFill>
              </a:rPr>
              <a:t>Officers must directly observe inmates at least four times an hour who display the following behavior, i.e. physically or verbally abusive, intoxicated and suicidal.</a:t>
            </a:r>
            <a:endParaRPr lang="en-US" sz="2000" b="1" dirty="0">
              <a:solidFill>
                <a:srgbClr val="3535F9"/>
              </a:solidFill>
            </a:endParaRPr>
          </a:p>
        </p:txBody>
      </p:sp>
    </p:spTree>
    <p:extLst>
      <p:ext uri="{BB962C8B-B14F-4D97-AF65-F5344CB8AC3E}">
        <p14:creationId xmlns:p14="http://schemas.microsoft.com/office/powerpoint/2010/main" val="18743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704667" cy="685800"/>
          </a:xfrm>
        </p:spPr>
        <p:txBody>
          <a:bodyPr>
            <a:normAutofit/>
          </a:bodyPr>
          <a:lstStyle/>
          <a:p>
            <a:r>
              <a:rPr lang="en-US" sz="3600" b="1" i="1" dirty="0" smtClean="0">
                <a:solidFill>
                  <a:schemeClr val="tx1">
                    <a:lumMod val="65000"/>
                    <a:lumOff val="35000"/>
                  </a:schemeClr>
                </a:solidFill>
                <a:latin typeface="Arial Rounded MT Bold" panose="020F0704030504030204" pitchFamily="34" charset="0"/>
              </a:rPr>
              <a:t>Sheriff’s Office</a:t>
            </a:r>
            <a:endParaRPr lang="en-US" sz="3600" b="1" i="1" dirty="0">
              <a:solidFill>
                <a:schemeClr val="tx1">
                  <a:lumMod val="65000"/>
                  <a:lumOff val="35000"/>
                </a:schemeClr>
              </a:solidFill>
              <a:latin typeface="Arial Rounded MT Bold" panose="020F0704030504030204" pitchFamily="34" charset="0"/>
            </a:endParaRPr>
          </a:p>
        </p:txBody>
      </p:sp>
      <p:sp>
        <p:nvSpPr>
          <p:cNvPr id="3" name="Content Placeholder 2"/>
          <p:cNvSpPr>
            <a:spLocks noGrp="1"/>
          </p:cNvSpPr>
          <p:nvPr>
            <p:ph sz="half" idx="1"/>
          </p:nvPr>
        </p:nvSpPr>
        <p:spPr>
          <a:xfrm>
            <a:off x="1295400" y="1066800"/>
            <a:ext cx="7247467" cy="4740274"/>
          </a:xfrm>
        </p:spPr>
        <p:txBody>
          <a:bodyPr>
            <a:normAutofit fontScale="25000" lnSpcReduction="20000"/>
          </a:bodyPr>
          <a:lstStyle/>
          <a:p>
            <a:pPr>
              <a:buFont typeface="Wingdings" panose="05000000000000000000" pitchFamily="2" charset="2"/>
              <a:buChar char="q"/>
            </a:pPr>
            <a:r>
              <a:rPr lang="en-US" sz="6600" dirty="0" smtClean="0"/>
              <a:t>    </a:t>
            </a:r>
            <a:r>
              <a:rPr lang="en-US" sz="8000" b="1" dirty="0" smtClean="0">
                <a:solidFill>
                  <a:srgbClr val="3535F9"/>
                </a:solidFill>
              </a:rPr>
              <a:t>Approximately 54 vehicles and 11 spare and pool vehicles. </a:t>
            </a:r>
          </a:p>
          <a:p>
            <a:pPr lvl="1">
              <a:buFont typeface="Wingdings" panose="05000000000000000000" pitchFamily="2" charset="2"/>
              <a:buChar char="§"/>
            </a:pPr>
            <a:r>
              <a:rPr lang="en-US" sz="8000" b="1" dirty="0" smtClean="0">
                <a:solidFill>
                  <a:srgbClr val="3535F9"/>
                </a:solidFill>
              </a:rPr>
              <a:t>22 of these are over five years old with more than 120,000 miles</a:t>
            </a:r>
          </a:p>
          <a:p>
            <a:pPr lvl="1">
              <a:buFont typeface="Wingdings" panose="05000000000000000000" pitchFamily="2" charset="2"/>
              <a:buChar char="§"/>
            </a:pPr>
            <a:r>
              <a:rPr lang="en-US" sz="8000" b="1" dirty="0" smtClean="0">
                <a:solidFill>
                  <a:srgbClr val="3535F9"/>
                </a:solidFill>
              </a:rPr>
              <a:t>10 of these have more than 140,000 miles</a:t>
            </a:r>
          </a:p>
          <a:p>
            <a:pPr lvl="1">
              <a:buFont typeface="Wingdings" panose="05000000000000000000" pitchFamily="2" charset="2"/>
              <a:buChar char="§"/>
            </a:pPr>
            <a:r>
              <a:rPr lang="en-US" sz="8000" b="1" dirty="0" smtClean="0">
                <a:solidFill>
                  <a:srgbClr val="3535F9"/>
                </a:solidFill>
              </a:rPr>
              <a:t>An additional 7 have between 100,000 and 120,000 miles</a:t>
            </a:r>
          </a:p>
          <a:p>
            <a:pPr lvl="1">
              <a:buFont typeface="Wingdings" panose="05000000000000000000" pitchFamily="2" charset="2"/>
              <a:buChar char="§"/>
            </a:pPr>
            <a:r>
              <a:rPr lang="en-US" sz="8000" b="1" dirty="0" smtClean="0">
                <a:solidFill>
                  <a:srgbClr val="3535F9"/>
                </a:solidFill>
              </a:rPr>
              <a:t>Most expected to be over 120,000 in the next 12 months</a:t>
            </a:r>
          </a:p>
          <a:p>
            <a:pPr marL="457200" lvl="1" indent="0">
              <a:buNone/>
            </a:pPr>
            <a:endParaRPr lang="en-US" sz="7200" b="1" dirty="0">
              <a:solidFill>
                <a:srgbClr val="3535F9"/>
              </a:solidFill>
            </a:endParaRPr>
          </a:p>
          <a:p>
            <a:pPr lvl="1">
              <a:buFont typeface="Wingdings" panose="05000000000000000000" pitchFamily="2" charset="2"/>
              <a:buChar char="q"/>
            </a:pPr>
            <a:r>
              <a:rPr lang="en-US" sz="7200" b="1" dirty="0" smtClean="0">
                <a:solidFill>
                  <a:srgbClr val="3535F9"/>
                </a:solidFill>
              </a:rPr>
              <a:t>  </a:t>
            </a:r>
            <a:r>
              <a:rPr lang="en-US" sz="8000" b="1" dirty="0" smtClean="0">
                <a:solidFill>
                  <a:srgbClr val="3535F9"/>
                </a:solidFill>
              </a:rPr>
              <a:t>Recommend 5 patrol vehicles  - </a:t>
            </a:r>
            <a:r>
              <a:rPr lang="en-US" sz="8000" b="1" dirty="0" smtClean="0">
                <a:solidFill>
                  <a:srgbClr val="00B050"/>
                </a:solidFill>
              </a:rPr>
              <a:t>3 additional - $116,000</a:t>
            </a:r>
            <a:endParaRPr lang="en-US" sz="8000" b="1" dirty="0">
              <a:solidFill>
                <a:srgbClr val="00B050"/>
              </a:solidFill>
            </a:endParaRPr>
          </a:p>
        </p:txBody>
      </p:sp>
      <p:sp>
        <p:nvSpPr>
          <p:cNvPr id="4" name="Content Placeholder 3"/>
          <p:cNvSpPr>
            <a:spLocks noGrp="1"/>
          </p:cNvSpPr>
          <p:nvPr>
            <p:ph sz="half" idx="2"/>
          </p:nvPr>
        </p:nvSpPr>
        <p:spPr>
          <a:xfrm flipH="1" flipV="1">
            <a:off x="8686800" y="6013823"/>
            <a:ext cx="76200" cy="45719"/>
          </a:xfrm>
        </p:spPr>
        <p:txBody>
          <a:bodyPr>
            <a:normAutofit fontScale="25000" lnSpcReduction="20000"/>
          </a:bodyPr>
          <a:lstStyle/>
          <a:p>
            <a:endParaRPr lang="en-US" dirty="0" smtClean="0"/>
          </a:p>
          <a:p>
            <a:endParaRPr lang="en-US" dirty="0"/>
          </a:p>
        </p:txBody>
      </p:sp>
    </p:spTree>
    <p:extLst>
      <p:ext uri="{BB962C8B-B14F-4D97-AF65-F5344CB8AC3E}">
        <p14:creationId xmlns:p14="http://schemas.microsoft.com/office/powerpoint/2010/main" val="2093472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990599"/>
          </a:xfrm>
        </p:spPr>
        <p:txBody>
          <a:bodyPr>
            <a:normAutofit/>
          </a:bodyPr>
          <a:lstStyle/>
          <a:p>
            <a:pPr algn="ctr" fontAlgn="auto">
              <a:spcAft>
                <a:spcPts val="0"/>
              </a:spcAft>
              <a:defRPr/>
            </a:pPr>
            <a:r>
              <a:rPr lang="en-US" sz="3200" b="1" i="1" dirty="0" smtClean="0">
                <a:solidFill>
                  <a:schemeClr val="tx1">
                    <a:lumMod val="65000"/>
                    <a:lumOff val="35000"/>
                  </a:schemeClr>
                </a:solidFill>
                <a:latin typeface="Arial Rounded MT Bold" pitchFamily="34" charset="0"/>
              </a:rPr>
              <a:t>Economic &amp; Physical Development</a:t>
            </a:r>
            <a:endParaRPr lang="en-US" sz="3200" b="1" i="1" dirty="0">
              <a:solidFill>
                <a:schemeClr val="tx1">
                  <a:lumMod val="65000"/>
                  <a:lumOff val="35000"/>
                </a:schemeClr>
              </a:solidFill>
              <a:latin typeface="Arial Rounded MT Bold" pitchFamily="34" charset="0"/>
            </a:endParaRPr>
          </a:p>
        </p:txBody>
      </p:sp>
      <p:sp>
        <p:nvSpPr>
          <p:cNvPr id="37891" name="Content Placeholder 2"/>
          <p:cNvSpPr>
            <a:spLocks noGrp="1"/>
          </p:cNvSpPr>
          <p:nvPr>
            <p:ph idx="1"/>
          </p:nvPr>
        </p:nvSpPr>
        <p:spPr>
          <a:xfrm>
            <a:off x="2133600" y="1600200"/>
            <a:ext cx="5410200" cy="3962400"/>
          </a:xfrm>
        </p:spPr>
        <p:txBody>
          <a:bodyPr>
            <a:normAutofit fontScale="85000" lnSpcReduction="20000"/>
          </a:bodyPr>
          <a:lstStyle/>
          <a:p>
            <a:pPr>
              <a:buFont typeface="Wingdings" pitchFamily="2" charset="2"/>
              <a:buChar char="v"/>
            </a:pPr>
            <a:endParaRPr lang="en-US" sz="2600" b="1" i="1" dirty="0" smtClean="0">
              <a:solidFill>
                <a:srgbClr val="3535F9"/>
              </a:solidFill>
              <a:latin typeface="Arial Rounded MT Bold" pitchFamily="34" charset="0"/>
            </a:endParaRPr>
          </a:p>
          <a:p>
            <a:pPr>
              <a:buFont typeface="Wingdings" pitchFamily="2" charset="2"/>
              <a:buChar char="v"/>
            </a:pPr>
            <a:r>
              <a:rPr lang="en-US" sz="2600" b="1" i="1" dirty="0" smtClean="0">
                <a:solidFill>
                  <a:srgbClr val="3535F9"/>
                </a:solidFill>
                <a:latin typeface="Arial Rounded MT Bold" pitchFamily="34" charset="0"/>
              </a:rPr>
              <a:t>Agreement with the Greater Haywood  County Chamber of Commerce continues</a:t>
            </a:r>
          </a:p>
          <a:p>
            <a:pPr>
              <a:buFont typeface="Wingdings" pitchFamily="2" charset="2"/>
              <a:buChar char="v"/>
            </a:pPr>
            <a:endParaRPr lang="en-US" sz="2600" b="1" i="1" dirty="0" smtClean="0">
              <a:solidFill>
                <a:srgbClr val="3535F9"/>
              </a:solidFill>
              <a:latin typeface="Arial Rounded MT Bold" pitchFamily="34" charset="0"/>
            </a:endParaRPr>
          </a:p>
          <a:p>
            <a:pPr>
              <a:buFont typeface="Wingdings" pitchFamily="2" charset="2"/>
              <a:buChar char="v"/>
            </a:pPr>
            <a:r>
              <a:rPr lang="en-US" sz="2600" b="1" i="1" dirty="0" smtClean="0">
                <a:solidFill>
                  <a:srgbClr val="3535F9"/>
                </a:solidFill>
                <a:latin typeface="Arial Rounded MT Bold" pitchFamily="34" charset="0"/>
              </a:rPr>
              <a:t>Soil and Erosion and Planning budgets relatively flat</a:t>
            </a:r>
          </a:p>
          <a:p>
            <a:pPr>
              <a:buFont typeface="Wingdings" pitchFamily="2" charset="2"/>
              <a:buChar char="v"/>
            </a:pPr>
            <a:endParaRPr lang="en-US" sz="2600" b="1" i="1" dirty="0">
              <a:solidFill>
                <a:srgbClr val="3535F9"/>
              </a:solidFill>
              <a:latin typeface="Arial Rounded MT Bold" pitchFamily="34" charset="0"/>
            </a:endParaRPr>
          </a:p>
          <a:p>
            <a:pPr>
              <a:buFont typeface="Wingdings" pitchFamily="2" charset="2"/>
              <a:buChar char="v"/>
            </a:pPr>
            <a:r>
              <a:rPr lang="en-US" sz="2600" b="1" i="1" dirty="0" smtClean="0">
                <a:solidFill>
                  <a:srgbClr val="3535F9"/>
                </a:solidFill>
                <a:latin typeface="Arial Rounded MT Bold" pitchFamily="34" charset="0"/>
              </a:rPr>
              <a:t>Extension budget changes because of NC State program delivery charges</a:t>
            </a:r>
          </a:p>
          <a:p>
            <a:pPr>
              <a:buNone/>
            </a:pPr>
            <a:endParaRPr lang="en-US" sz="2600" b="1" i="1" dirty="0" smtClean="0">
              <a:solidFill>
                <a:srgbClr val="3535F9"/>
              </a:solidFill>
              <a:latin typeface="Arial Rounded MT Bold" pitchFamily="34" charset="0"/>
            </a:endParaRPr>
          </a:p>
          <a:p>
            <a:pPr marL="0" indent="0">
              <a:buNone/>
            </a:pPr>
            <a:endParaRPr lang="en-US" sz="2400" b="1" dirty="0" smtClean="0">
              <a:latin typeface="Arial Rounded MT Bold"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7704667" cy="940526"/>
          </a:xfrm>
        </p:spPr>
        <p:txBody>
          <a:bodyPr>
            <a:normAutofit/>
          </a:bodyPr>
          <a:lstStyle/>
          <a:p>
            <a:pPr algn="ctr" fontAlgn="auto">
              <a:spcAft>
                <a:spcPts val="0"/>
              </a:spcAft>
              <a:defRPr/>
            </a:pPr>
            <a:r>
              <a:rPr lang="en-US" sz="3600" b="1" i="1" dirty="0" smtClean="0">
                <a:solidFill>
                  <a:schemeClr val="tx1">
                    <a:lumMod val="65000"/>
                    <a:lumOff val="35000"/>
                  </a:schemeClr>
                </a:solidFill>
                <a:latin typeface="Arial Rounded MT Bold" pitchFamily="34" charset="0"/>
              </a:rPr>
              <a:t>Health &amp; Human Services</a:t>
            </a:r>
            <a:endParaRPr lang="en-US" sz="3600" b="1" i="1" dirty="0">
              <a:solidFill>
                <a:schemeClr val="tx1">
                  <a:lumMod val="65000"/>
                  <a:lumOff val="35000"/>
                </a:schemeClr>
              </a:solidFill>
              <a:latin typeface="Arial Rounded MT Bold" pitchFamily="34" charset="0"/>
            </a:endParaRPr>
          </a:p>
        </p:txBody>
      </p:sp>
      <p:sp>
        <p:nvSpPr>
          <p:cNvPr id="39939" name="Content Placeholder 2"/>
          <p:cNvSpPr>
            <a:spLocks noGrp="1"/>
          </p:cNvSpPr>
          <p:nvPr>
            <p:ph idx="1"/>
          </p:nvPr>
        </p:nvSpPr>
        <p:spPr>
          <a:xfrm>
            <a:off x="1447800" y="1169126"/>
            <a:ext cx="7620000" cy="5440363"/>
          </a:xfrm>
        </p:spPr>
        <p:txBody>
          <a:bodyPr>
            <a:normAutofit/>
          </a:bodyPr>
          <a:lstStyle/>
          <a:p>
            <a:pPr>
              <a:buNone/>
            </a:pPr>
            <a:r>
              <a:rPr lang="en-US" sz="2400" b="1" i="1" dirty="0" smtClean="0">
                <a:solidFill>
                  <a:srgbClr val="3535F9"/>
                </a:solidFill>
                <a:latin typeface="Arial Rounded MT Bold" pitchFamily="34" charset="0"/>
              </a:rPr>
              <a:t>  </a:t>
            </a:r>
          </a:p>
          <a:p>
            <a:pPr>
              <a:buFont typeface="Wingdings" pitchFamily="2" charset="2"/>
              <a:buChar char="v"/>
            </a:pPr>
            <a:endParaRPr lang="en-US" sz="2400" b="1" i="1" dirty="0" smtClean="0">
              <a:solidFill>
                <a:srgbClr val="3535F9"/>
              </a:solidFill>
              <a:latin typeface="Arial Rounded MT Bold" pitchFamily="34" charset="0"/>
            </a:endParaRPr>
          </a:p>
          <a:p>
            <a:pPr>
              <a:buFont typeface="Wingdings" pitchFamily="2" charset="2"/>
              <a:buChar char="v"/>
            </a:pPr>
            <a:r>
              <a:rPr lang="en-US" sz="2400" b="1" i="1" dirty="0" smtClean="0">
                <a:solidFill>
                  <a:srgbClr val="3535F9"/>
                </a:solidFill>
                <a:latin typeface="Arial Rounded MT Bold" pitchFamily="34" charset="0"/>
              </a:rPr>
              <a:t>NCFAST continues to cost the County extra</a:t>
            </a:r>
          </a:p>
          <a:p>
            <a:pPr>
              <a:buFont typeface="Wingdings" pitchFamily="2" charset="2"/>
              <a:buChar char="v"/>
            </a:pPr>
            <a:r>
              <a:rPr lang="en-US" sz="2400" b="1" i="1" dirty="0" smtClean="0">
                <a:solidFill>
                  <a:srgbClr val="3535F9"/>
                </a:solidFill>
                <a:latin typeface="Arial Rounded MT Bold" pitchFamily="34" charset="0"/>
              </a:rPr>
              <a:t>Integrated agency  - reallocated position to Detention, reallocated position internally</a:t>
            </a:r>
          </a:p>
          <a:p>
            <a:pPr>
              <a:buFont typeface="Wingdings" pitchFamily="2" charset="2"/>
              <a:buChar char="v"/>
            </a:pPr>
            <a:r>
              <a:rPr lang="en-US" sz="2400" b="1" i="1" dirty="0" smtClean="0">
                <a:solidFill>
                  <a:srgbClr val="3535F9"/>
                </a:solidFill>
                <a:latin typeface="Arial Rounded MT Bold" pitchFamily="34" charset="0"/>
              </a:rPr>
              <a:t>Overall budget of $17,850,221, increase of $609,083 (3.53%)</a:t>
            </a:r>
          </a:p>
          <a:p>
            <a:pPr>
              <a:buFont typeface="Wingdings" pitchFamily="2" charset="2"/>
              <a:buChar char="v"/>
            </a:pPr>
            <a:r>
              <a:rPr lang="en-US" b="1" i="1" dirty="0" smtClean="0">
                <a:solidFill>
                  <a:srgbClr val="3535F9"/>
                </a:solidFill>
                <a:latin typeface="Arial Rounded MT Bold" pitchFamily="34" charset="0"/>
              </a:rPr>
              <a:t>Foster Care increases – need </a:t>
            </a:r>
            <a:r>
              <a:rPr lang="en-US" b="1" i="1" dirty="0" smtClean="0">
                <a:solidFill>
                  <a:srgbClr val="00B050"/>
                </a:solidFill>
                <a:latin typeface="Arial Rounded MT Bold" pitchFamily="34" charset="0"/>
              </a:rPr>
              <a:t>$77,500 </a:t>
            </a:r>
            <a:r>
              <a:rPr lang="en-US" b="1" i="1" dirty="0" smtClean="0">
                <a:solidFill>
                  <a:srgbClr val="3535F9"/>
                </a:solidFill>
                <a:latin typeface="Arial Rounded MT Bold" pitchFamily="34" charset="0"/>
              </a:rPr>
              <a:t>– County</a:t>
            </a:r>
          </a:p>
          <a:p>
            <a:pPr>
              <a:buFont typeface="Wingdings" pitchFamily="2" charset="2"/>
              <a:buChar char="v"/>
            </a:pPr>
            <a:r>
              <a:rPr lang="en-US" b="1" i="1" dirty="0" smtClean="0">
                <a:solidFill>
                  <a:srgbClr val="3535F9"/>
                </a:solidFill>
                <a:latin typeface="Arial Rounded MT Bold" pitchFamily="34" charset="0"/>
              </a:rPr>
              <a:t>Technology increases – need </a:t>
            </a:r>
            <a:r>
              <a:rPr lang="en-US" b="1" i="1" dirty="0" smtClean="0">
                <a:solidFill>
                  <a:srgbClr val="00B050"/>
                </a:solidFill>
                <a:latin typeface="Arial Rounded MT Bold" pitchFamily="34" charset="0"/>
              </a:rPr>
              <a:t>$100,000 </a:t>
            </a:r>
            <a:r>
              <a:rPr lang="en-US" b="1" i="1" dirty="0" smtClean="0">
                <a:solidFill>
                  <a:srgbClr val="3535F9"/>
                </a:solidFill>
                <a:latin typeface="Arial Rounded MT Bold" pitchFamily="34" charset="0"/>
              </a:rPr>
              <a:t>– County  for cell phones, computers, software etc.</a:t>
            </a:r>
          </a:p>
          <a:p>
            <a:pPr marL="0" indent="0">
              <a:buNone/>
            </a:pPr>
            <a:endParaRPr lang="en-US" b="1" i="1" dirty="0">
              <a:solidFill>
                <a:srgbClr val="3535F9"/>
              </a:solidFill>
              <a:latin typeface="Arial Rounded MT Bold" pitchFamily="34" charset="0"/>
            </a:endParaRPr>
          </a:p>
          <a:p>
            <a:pPr>
              <a:buFont typeface="Wingdings" pitchFamily="2" charset="2"/>
              <a:buChar char="v"/>
            </a:pPr>
            <a:endParaRPr lang="en-US" sz="2400" b="1" i="1" dirty="0" smtClean="0">
              <a:solidFill>
                <a:srgbClr val="3535F9"/>
              </a:solidFill>
              <a:latin typeface="Arial Rounded MT Bold" pitchFamily="34" charset="0"/>
            </a:endParaRPr>
          </a:p>
          <a:p>
            <a:pPr>
              <a:buFont typeface="Wingdings" pitchFamily="2" charset="2"/>
              <a:buChar char="v"/>
            </a:pPr>
            <a:endParaRPr lang="en-US" sz="2400" b="1" i="1" dirty="0" smtClean="0">
              <a:solidFill>
                <a:srgbClr val="3535F9"/>
              </a:solidFill>
              <a:latin typeface="Arial Rounded MT Bold"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82133" y="457201"/>
            <a:ext cx="7704667" cy="1066799"/>
          </a:xfrm>
        </p:spPr>
        <p:txBody>
          <a:bodyPr>
            <a:noAutofit/>
          </a:bodyPr>
          <a:lstStyle/>
          <a:p>
            <a:pPr algn="ctr"/>
            <a:r>
              <a:rPr lang="en-US" sz="2400" b="1" i="1" dirty="0" smtClean="0">
                <a:solidFill>
                  <a:schemeClr val="tx1">
                    <a:lumMod val="65000"/>
                    <a:lumOff val="35000"/>
                  </a:schemeClr>
                </a:solidFill>
                <a:latin typeface="Arial Rounded MT Bold" panose="020F0704030504030204" pitchFamily="34" charset="0"/>
              </a:rPr>
              <a:t>DEMOGRAPHICS AND ECONOMIC INDICATORS</a:t>
            </a:r>
            <a:endParaRPr lang="en-US" sz="2400" b="1" i="1" dirty="0">
              <a:solidFill>
                <a:schemeClr val="tx1">
                  <a:lumMod val="65000"/>
                  <a:lumOff val="35000"/>
                </a:schemeClr>
              </a:solidFill>
              <a:latin typeface="Arial Rounded MT Bold" panose="020F0704030504030204" pitchFamily="34" charset="0"/>
            </a:endParaRPr>
          </a:p>
        </p:txBody>
      </p:sp>
      <p:sp>
        <p:nvSpPr>
          <p:cNvPr id="2" name="Content Placeholder 1"/>
          <p:cNvSpPr>
            <a:spLocks noGrp="1"/>
          </p:cNvSpPr>
          <p:nvPr>
            <p:ph idx="1"/>
          </p:nvPr>
        </p:nvSpPr>
        <p:spPr>
          <a:xfrm>
            <a:off x="982133" y="1828800"/>
            <a:ext cx="7704667" cy="4171016"/>
          </a:xfrm>
        </p:spPr>
        <p:txBody>
          <a:bodyPr>
            <a:normAutofit fontScale="92500" lnSpcReduction="10000"/>
          </a:bodyPr>
          <a:lstStyle/>
          <a:p>
            <a:pPr marL="285750" indent="-285750">
              <a:buFont typeface="Wingdings" panose="05000000000000000000" pitchFamily="2" charset="2"/>
              <a:buChar char="Ø"/>
            </a:pPr>
            <a:r>
              <a:rPr lang="en-US" sz="2400" b="1" i="1" dirty="0">
                <a:solidFill>
                  <a:srgbClr val="3535F9"/>
                </a:solidFill>
              </a:rPr>
              <a:t>Post-retirees (65 and over) continues to be our biggest area of population growth, but number of children is growing too</a:t>
            </a:r>
          </a:p>
          <a:p>
            <a:pPr marL="285750" indent="-285750">
              <a:buFont typeface="Wingdings" panose="05000000000000000000" pitchFamily="2" charset="2"/>
              <a:buChar char="Ø"/>
            </a:pPr>
            <a:r>
              <a:rPr lang="en-US" sz="2400" b="1" i="1" dirty="0">
                <a:solidFill>
                  <a:srgbClr val="3535F9"/>
                </a:solidFill>
              </a:rPr>
              <a:t>Need for popular quality of life services (Senior Services, Libraries, Recreation) will continue</a:t>
            </a:r>
          </a:p>
          <a:p>
            <a:pPr marL="285750" indent="-285750">
              <a:buFont typeface="Wingdings" panose="05000000000000000000" pitchFamily="2" charset="2"/>
              <a:buChar char="Ø"/>
            </a:pPr>
            <a:r>
              <a:rPr lang="en-US" sz="2400" b="1" i="1" dirty="0" smtClean="0">
                <a:solidFill>
                  <a:srgbClr val="3535F9"/>
                </a:solidFill>
              </a:rPr>
              <a:t>Economy is recovering</a:t>
            </a:r>
            <a:endParaRPr lang="en-US" sz="2400" b="1" i="1" dirty="0">
              <a:solidFill>
                <a:srgbClr val="3535F9"/>
              </a:solidFill>
            </a:endParaRPr>
          </a:p>
          <a:p>
            <a:pPr marL="742950" lvl="1" indent="-285750">
              <a:buFont typeface="Arial" panose="020B0604020202020204" pitchFamily="34" charset="0"/>
              <a:buChar char="•"/>
            </a:pPr>
            <a:r>
              <a:rPr lang="en-US" sz="2400" b="1" i="1" dirty="0" smtClean="0">
                <a:solidFill>
                  <a:srgbClr val="3535F9"/>
                </a:solidFill>
              </a:rPr>
              <a:t>Small increases in private sector employment over prior year</a:t>
            </a:r>
            <a:endParaRPr lang="en-US" sz="2400" b="1" i="1" dirty="0">
              <a:solidFill>
                <a:srgbClr val="3535F9"/>
              </a:solidFill>
            </a:endParaRPr>
          </a:p>
          <a:p>
            <a:pPr marL="742950" lvl="1" indent="-285750">
              <a:buFont typeface="Arial" panose="020B0604020202020204" pitchFamily="34" charset="0"/>
              <a:buChar char="•"/>
            </a:pPr>
            <a:r>
              <a:rPr lang="en-US" sz="2400" b="1" i="1" dirty="0">
                <a:solidFill>
                  <a:srgbClr val="3535F9"/>
                </a:solidFill>
              </a:rPr>
              <a:t>Building permits </a:t>
            </a:r>
            <a:r>
              <a:rPr lang="en-US" sz="2400" b="1" i="1" dirty="0" smtClean="0">
                <a:solidFill>
                  <a:srgbClr val="3535F9"/>
                </a:solidFill>
              </a:rPr>
              <a:t>increased</a:t>
            </a:r>
            <a:endParaRPr lang="en-US" sz="2400" b="1" i="1" dirty="0">
              <a:solidFill>
                <a:srgbClr val="3535F9"/>
              </a:solidFill>
            </a:endParaRPr>
          </a:p>
          <a:p>
            <a:pPr marL="742950" lvl="1" indent="-285750">
              <a:buFont typeface="Arial" panose="020B0604020202020204" pitchFamily="34" charset="0"/>
              <a:buChar char="•"/>
            </a:pPr>
            <a:r>
              <a:rPr lang="en-US" sz="2400" b="1" i="1" dirty="0">
                <a:solidFill>
                  <a:srgbClr val="3535F9"/>
                </a:solidFill>
              </a:rPr>
              <a:t>Home sales improving </a:t>
            </a:r>
            <a:r>
              <a:rPr lang="en-US" sz="2400" b="1" i="1" dirty="0" smtClean="0">
                <a:solidFill>
                  <a:srgbClr val="3535F9"/>
                </a:solidFill>
              </a:rPr>
              <a:t>over prior year</a:t>
            </a:r>
          </a:p>
          <a:p>
            <a:pPr marL="742950" lvl="1" indent="-285750">
              <a:buFont typeface="Arial" panose="020B0604020202020204" pitchFamily="34" charset="0"/>
              <a:buChar char="•"/>
            </a:pPr>
            <a:r>
              <a:rPr lang="en-US" sz="2400" b="1" i="1" dirty="0" smtClean="0">
                <a:solidFill>
                  <a:srgbClr val="3535F9"/>
                </a:solidFill>
              </a:rPr>
              <a:t>Home sale values are up</a:t>
            </a:r>
            <a:endParaRPr lang="en-US" sz="2400" b="1" i="1" dirty="0">
              <a:solidFill>
                <a:srgbClr val="3535F9"/>
              </a:solidFill>
            </a:endParaRPr>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7704667" cy="609600"/>
          </a:xfrm>
        </p:spPr>
        <p:txBody>
          <a:bodyPr>
            <a:normAutofit fontScale="90000"/>
          </a:bodyPr>
          <a:lstStyle/>
          <a:p>
            <a:pPr lvl="0"/>
            <a:r>
              <a:rPr lang="en-US" altLang="en-US" b="1" u="sng" dirty="0" smtClean="0">
                <a:ln>
                  <a:noFill/>
                </a:ln>
                <a:solidFill>
                  <a:srgbClr val="E36C0A"/>
                </a:solidFill>
                <a:latin typeface="Calibri" panose="020F0502020204030204" pitchFamily="34" charset="0"/>
                <a:ea typeface="Calibri" panose="020F0502020204030204" pitchFamily="34" charset="0"/>
                <a:cs typeface="Times New Roman" panose="02020603050405020304" pitchFamily="18" charset="0"/>
              </a:rPr>
              <a:t/>
            </a:r>
            <a:br>
              <a:rPr lang="en-US" altLang="en-US" b="1" u="sng" dirty="0" smtClean="0">
                <a:ln>
                  <a:noFill/>
                </a:ln>
                <a:solidFill>
                  <a:srgbClr val="E36C0A"/>
                </a:solidFill>
                <a:latin typeface="Calibri" panose="020F0502020204030204" pitchFamily="34" charset="0"/>
                <a:ea typeface="Calibri" panose="020F0502020204030204" pitchFamily="34" charset="0"/>
                <a:cs typeface="Times New Roman" panose="02020603050405020304" pitchFamily="18" charset="0"/>
              </a:rPr>
            </a:br>
            <a:r>
              <a:rPr lang="en-US" altLang="en-US" b="1" i="1" dirty="0" smtClean="0">
                <a:ln>
                  <a:noFill/>
                </a:ln>
                <a:solidFill>
                  <a:schemeClr val="tx1">
                    <a:lumMod val="65000"/>
                    <a:lumOff val="35000"/>
                  </a:schemeClr>
                </a:solidFill>
                <a:latin typeface="Arial Rounded MT Bold" panose="020F0704030504030204" pitchFamily="34" charset="0"/>
                <a:ea typeface="Calibri" panose="020F0502020204030204" pitchFamily="34" charset="0"/>
                <a:cs typeface="Times New Roman" panose="02020603050405020304" pitchFamily="18" charset="0"/>
              </a:rPr>
              <a:t>Services </a:t>
            </a:r>
            <a:r>
              <a:rPr lang="en-US" altLang="en-US" b="1" i="1" dirty="0">
                <a:ln>
                  <a:noFill/>
                </a:ln>
                <a:solidFill>
                  <a:schemeClr val="tx1">
                    <a:lumMod val="65000"/>
                    <a:lumOff val="35000"/>
                  </a:schemeClr>
                </a:solidFill>
                <a:latin typeface="Arial Rounded MT Bold" panose="020F0704030504030204" pitchFamily="34" charset="0"/>
                <a:ea typeface="Calibri" panose="020F0502020204030204" pitchFamily="34" charset="0"/>
                <a:cs typeface="Times New Roman" panose="02020603050405020304" pitchFamily="18" charset="0"/>
              </a:rPr>
              <a:t>Provided to Citizens </a:t>
            </a:r>
            <a:r>
              <a:rPr lang="en-US" altLang="en-US" sz="800" dirty="0">
                <a:ln>
                  <a:noFill/>
                </a:ln>
                <a:solidFill>
                  <a:schemeClr val="tx1">
                    <a:lumMod val="65000"/>
                    <a:lumOff val="35000"/>
                  </a:schemeClr>
                </a:solidFill>
              </a:rPr>
              <a:t/>
            </a:r>
            <a:br>
              <a:rPr lang="en-US" altLang="en-US" sz="800" dirty="0">
                <a:ln>
                  <a:noFill/>
                </a:ln>
                <a:solidFill>
                  <a:schemeClr val="tx1">
                    <a:lumMod val="65000"/>
                    <a:lumOff val="35000"/>
                  </a:schemeClr>
                </a:solidFill>
              </a:rPr>
            </a:br>
            <a:endParaRPr lang="en-US" dirty="0">
              <a:solidFill>
                <a:schemeClr val="tx1">
                  <a:lumMod val="65000"/>
                  <a:lumOff val="35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41638397"/>
              </p:ext>
            </p:extLst>
          </p:nvPr>
        </p:nvGraphicFramePr>
        <p:xfrm>
          <a:off x="990600" y="1524000"/>
          <a:ext cx="7261004" cy="3364992"/>
        </p:xfrm>
        <a:graphic>
          <a:graphicData uri="http://schemas.openxmlformats.org/drawingml/2006/table">
            <a:tbl>
              <a:tblPr firstRow="1" firstCol="1" bandRow="1">
                <a:tableStyleId>{5C22544A-7EE6-4342-B048-85BDC9FD1C3A}</a:tableStyleId>
              </a:tblPr>
              <a:tblGrid>
                <a:gridCol w="3959693"/>
                <a:gridCol w="1128653"/>
                <a:gridCol w="1175681"/>
                <a:gridCol w="996977"/>
              </a:tblGrid>
              <a:tr h="204788">
                <a:tc>
                  <a:txBody>
                    <a:bodyPr/>
                    <a:lstStyle/>
                    <a:p>
                      <a:pPr marL="0" marR="0">
                        <a:lnSpc>
                          <a:spcPct val="115000"/>
                        </a:lnSpc>
                        <a:spcBef>
                          <a:spcPts val="0"/>
                        </a:spcBef>
                        <a:spcAft>
                          <a:spcPts val="0"/>
                        </a:spcAft>
                      </a:pPr>
                      <a:r>
                        <a:rPr lang="en-US" sz="1200" dirty="0">
                          <a:solidFill>
                            <a:srgbClr val="002060"/>
                          </a:solidFill>
                          <a:effectLst/>
                        </a:rPr>
                        <a:t>Service provided</a:t>
                      </a:r>
                      <a:endParaRPr lang="en-US" sz="9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tx2">
                        <a:lumMod val="40000"/>
                        <a:lumOff val="60000"/>
                      </a:schemeClr>
                    </a:solidFill>
                  </a:tcPr>
                </a:tc>
                <a:tc>
                  <a:txBody>
                    <a:bodyPr/>
                    <a:lstStyle/>
                    <a:p>
                      <a:pPr marL="0" marR="0">
                        <a:lnSpc>
                          <a:spcPct val="115000"/>
                        </a:lnSpc>
                        <a:spcBef>
                          <a:spcPts val="0"/>
                        </a:spcBef>
                        <a:spcAft>
                          <a:spcPts val="0"/>
                        </a:spcAft>
                      </a:pPr>
                      <a:r>
                        <a:rPr lang="en-US" sz="1200" dirty="0">
                          <a:solidFill>
                            <a:schemeClr val="tx1"/>
                          </a:solidFill>
                          <a:effectLst/>
                        </a:rPr>
                        <a:t>2012</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tx2">
                        <a:lumMod val="40000"/>
                        <a:lumOff val="60000"/>
                      </a:schemeClr>
                    </a:solidFill>
                  </a:tcPr>
                </a:tc>
                <a:tc>
                  <a:txBody>
                    <a:bodyPr/>
                    <a:lstStyle/>
                    <a:p>
                      <a:pPr marL="0" marR="0">
                        <a:lnSpc>
                          <a:spcPct val="115000"/>
                        </a:lnSpc>
                        <a:spcBef>
                          <a:spcPts val="0"/>
                        </a:spcBef>
                        <a:spcAft>
                          <a:spcPts val="0"/>
                        </a:spcAft>
                      </a:pPr>
                      <a:r>
                        <a:rPr lang="en-US" sz="1200" dirty="0" smtClean="0">
                          <a:solidFill>
                            <a:schemeClr val="tx1"/>
                          </a:solidFill>
                          <a:effectLst/>
                        </a:rPr>
                        <a:t>2013</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tx2">
                        <a:lumMod val="40000"/>
                        <a:lumOff val="60000"/>
                      </a:schemeClr>
                    </a:solidFill>
                  </a:tcPr>
                </a:tc>
                <a:tc>
                  <a:txBody>
                    <a:bodyPr/>
                    <a:lstStyle/>
                    <a:p>
                      <a:pPr marL="0" marR="0">
                        <a:lnSpc>
                          <a:spcPct val="115000"/>
                        </a:lnSpc>
                        <a:spcBef>
                          <a:spcPts val="0"/>
                        </a:spcBef>
                        <a:spcAft>
                          <a:spcPts val="0"/>
                        </a:spcAft>
                      </a:pPr>
                      <a:r>
                        <a:rPr lang="en-US" sz="1200" dirty="0">
                          <a:solidFill>
                            <a:schemeClr val="tx1"/>
                          </a:solidFill>
                          <a:effectLst/>
                        </a:rPr>
                        <a:t>2014</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tx2">
                        <a:lumMod val="40000"/>
                        <a:lumOff val="60000"/>
                      </a:schemeClr>
                    </a:solidFill>
                  </a:tcPr>
                </a:tc>
              </a:tr>
              <a:tr h="204788">
                <a:tc>
                  <a:txBody>
                    <a:bodyPr/>
                    <a:lstStyle/>
                    <a:p>
                      <a:pPr marL="257175" marR="0">
                        <a:lnSpc>
                          <a:spcPct val="115000"/>
                        </a:lnSpc>
                        <a:spcBef>
                          <a:spcPts val="0"/>
                        </a:spcBef>
                        <a:spcAft>
                          <a:spcPts val="0"/>
                        </a:spcAft>
                      </a:pPr>
                      <a:r>
                        <a:rPr lang="en-US" sz="1200" dirty="0">
                          <a:solidFill>
                            <a:schemeClr val="tx1"/>
                          </a:solidFill>
                          <a:effectLst/>
                        </a:rPr>
                        <a:t>Medicaid </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rgbClr val="92D050"/>
                    </a:solidFill>
                  </a:tcPr>
                </a:tc>
                <a:tc>
                  <a:txBody>
                    <a:bodyPr/>
                    <a:lstStyle/>
                    <a:p>
                      <a:pPr marL="0" marR="0">
                        <a:lnSpc>
                          <a:spcPct val="115000"/>
                        </a:lnSpc>
                        <a:spcBef>
                          <a:spcPts val="0"/>
                        </a:spcBef>
                        <a:spcAft>
                          <a:spcPts val="0"/>
                        </a:spcAft>
                      </a:pPr>
                      <a:r>
                        <a:rPr lang="en-US" sz="1200" dirty="0">
                          <a:effectLst/>
                        </a:rPr>
                        <a:t>11,400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rgbClr val="92D050"/>
                    </a:solidFill>
                  </a:tcPr>
                </a:tc>
                <a:tc>
                  <a:txBody>
                    <a:bodyPr/>
                    <a:lstStyle/>
                    <a:p>
                      <a:pPr marL="0" marR="0">
                        <a:lnSpc>
                          <a:spcPct val="115000"/>
                        </a:lnSpc>
                        <a:spcBef>
                          <a:spcPts val="0"/>
                        </a:spcBef>
                        <a:spcAft>
                          <a:spcPts val="0"/>
                        </a:spcAft>
                      </a:pPr>
                      <a:r>
                        <a:rPr lang="en-US" sz="1200" dirty="0">
                          <a:effectLst/>
                        </a:rPr>
                        <a:t>11,362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rgbClr val="92D050"/>
                    </a:solidFill>
                  </a:tcPr>
                </a:tc>
                <a:tc>
                  <a:txBody>
                    <a:bodyPr/>
                    <a:lstStyle/>
                    <a:p>
                      <a:pPr marL="0" marR="0">
                        <a:lnSpc>
                          <a:spcPct val="115000"/>
                        </a:lnSpc>
                        <a:spcBef>
                          <a:spcPts val="0"/>
                        </a:spcBef>
                        <a:spcAft>
                          <a:spcPts val="0"/>
                        </a:spcAft>
                      </a:pPr>
                      <a:r>
                        <a:rPr lang="en-US" sz="1200" dirty="0">
                          <a:effectLst/>
                        </a:rPr>
                        <a:t>11,991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rgbClr val="92D050"/>
                    </a:solidFill>
                  </a:tcPr>
                </a:tc>
              </a:tr>
              <a:tr h="204788">
                <a:tc>
                  <a:txBody>
                    <a:bodyPr/>
                    <a:lstStyle/>
                    <a:p>
                      <a:pPr marL="257175" marR="0">
                        <a:lnSpc>
                          <a:spcPct val="115000"/>
                        </a:lnSpc>
                        <a:spcBef>
                          <a:spcPts val="0"/>
                        </a:spcBef>
                        <a:spcAft>
                          <a:spcPts val="0"/>
                        </a:spcAft>
                      </a:pPr>
                      <a:r>
                        <a:rPr lang="en-US" sz="1200" dirty="0">
                          <a:solidFill>
                            <a:schemeClr val="tx1"/>
                          </a:solidFill>
                          <a:effectLst/>
                        </a:rPr>
                        <a:t>Clinical Health Services </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c>
                  <a:txBody>
                    <a:bodyPr/>
                    <a:lstStyle/>
                    <a:p>
                      <a:pPr marL="0" marR="0">
                        <a:lnSpc>
                          <a:spcPct val="115000"/>
                        </a:lnSpc>
                        <a:spcBef>
                          <a:spcPts val="0"/>
                        </a:spcBef>
                        <a:spcAft>
                          <a:spcPts val="0"/>
                        </a:spcAft>
                      </a:pPr>
                      <a:r>
                        <a:rPr lang="en-US" sz="1200" dirty="0">
                          <a:effectLst/>
                        </a:rPr>
                        <a:t>5,820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c>
                  <a:txBody>
                    <a:bodyPr/>
                    <a:lstStyle/>
                    <a:p>
                      <a:pPr marL="0" marR="0">
                        <a:lnSpc>
                          <a:spcPct val="115000"/>
                        </a:lnSpc>
                        <a:spcBef>
                          <a:spcPts val="0"/>
                        </a:spcBef>
                        <a:spcAft>
                          <a:spcPts val="0"/>
                        </a:spcAft>
                      </a:pPr>
                      <a:r>
                        <a:rPr lang="en-US" sz="1200" dirty="0">
                          <a:effectLst/>
                        </a:rPr>
                        <a:t>5,373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c>
                  <a:txBody>
                    <a:bodyPr/>
                    <a:lstStyle/>
                    <a:p>
                      <a:pPr marL="0" marR="0">
                        <a:lnSpc>
                          <a:spcPct val="115000"/>
                        </a:lnSpc>
                        <a:spcBef>
                          <a:spcPts val="0"/>
                        </a:spcBef>
                        <a:spcAft>
                          <a:spcPts val="0"/>
                        </a:spcAft>
                      </a:pPr>
                      <a:r>
                        <a:rPr lang="en-US" sz="1200" dirty="0">
                          <a:effectLst/>
                        </a:rPr>
                        <a:t>4,545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r>
              <a:tr h="204788">
                <a:tc>
                  <a:txBody>
                    <a:bodyPr/>
                    <a:lstStyle/>
                    <a:p>
                      <a:pPr marL="257175" marR="0">
                        <a:lnSpc>
                          <a:spcPct val="115000"/>
                        </a:lnSpc>
                        <a:spcBef>
                          <a:spcPts val="0"/>
                        </a:spcBef>
                        <a:spcAft>
                          <a:spcPts val="0"/>
                        </a:spcAft>
                      </a:pPr>
                      <a:r>
                        <a:rPr lang="en-US" sz="1200" dirty="0">
                          <a:solidFill>
                            <a:schemeClr val="tx1"/>
                          </a:solidFill>
                          <a:effectLst/>
                        </a:rPr>
                        <a:t>Adult Day Health Services (Maple Leaf)</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c>
                  <a:txBody>
                    <a:bodyPr/>
                    <a:lstStyle/>
                    <a:p>
                      <a:pPr marL="0" marR="0">
                        <a:lnSpc>
                          <a:spcPct val="115000"/>
                        </a:lnSpc>
                        <a:spcBef>
                          <a:spcPts val="0"/>
                        </a:spcBef>
                        <a:spcAft>
                          <a:spcPts val="0"/>
                        </a:spcAft>
                      </a:pPr>
                      <a:r>
                        <a:rPr lang="en-US" sz="1200" dirty="0">
                          <a:effectLst/>
                        </a:rPr>
                        <a:t>34</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c>
                  <a:txBody>
                    <a:bodyPr/>
                    <a:lstStyle/>
                    <a:p>
                      <a:pPr marL="0" marR="0">
                        <a:lnSpc>
                          <a:spcPct val="115000"/>
                        </a:lnSpc>
                        <a:spcBef>
                          <a:spcPts val="0"/>
                        </a:spcBef>
                        <a:spcAft>
                          <a:spcPts val="0"/>
                        </a:spcAft>
                      </a:pPr>
                      <a:r>
                        <a:rPr lang="en-US" sz="1200" dirty="0">
                          <a:effectLst/>
                        </a:rPr>
                        <a:t>28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c>
                  <a:txBody>
                    <a:bodyPr/>
                    <a:lstStyle/>
                    <a:p>
                      <a:pPr marL="0" marR="0">
                        <a:lnSpc>
                          <a:spcPct val="115000"/>
                        </a:lnSpc>
                        <a:spcBef>
                          <a:spcPts val="0"/>
                        </a:spcBef>
                        <a:spcAft>
                          <a:spcPts val="0"/>
                        </a:spcAft>
                      </a:pPr>
                      <a:r>
                        <a:rPr lang="en-US" sz="1200" dirty="0">
                          <a:effectLst/>
                        </a:rPr>
                        <a:t>42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r>
              <a:tr h="204788">
                <a:tc>
                  <a:txBody>
                    <a:bodyPr/>
                    <a:lstStyle/>
                    <a:p>
                      <a:pPr marL="257175" marR="0">
                        <a:lnSpc>
                          <a:spcPct val="115000"/>
                        </a:lnSpc>
                        <a:spcBef>
                          <a:spcPts val="0"/>
                        </a:spcBef>
                        <a:spcAft>
                          <a:spcPts val="0"/>
                        </a:spcAft>
                      </a:pPr>
                      <a:r>
                        <a:rPr lang="en-US" sz="1200" dirty="0">
                          <a:solidFill>
                            <a:schemeClr val="tx1"/>
                          </a:solidFill>
                          <a:effectLst/>
                        </a:rPr>
                        <a:t>Dental Services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c>
                  <a:txBody>
                    <a:bodyPr/>
                    <a:lstStyle/>
                    <a:p>
                      <a:pPr marL="0" marR="0">
                        <a:lnSpc>
                          <a:spcPct val="115000"/>
                        </a:lnSpc>
                        <a:spcBef>
                          <a:spcPts val="0"/>
                        </a:spcBef>
                        <a:spcAft>
                          <a:spcPts val="0"/>
                        </a:spcAft>
                      </a:pPr>
                      <a:r>
                        <a:rPr lang="en-US" sz="1200" dirty="0">
                          <a:effectLst/>
                        </a:rPr>
                        <a:t>1,683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c>
                  <a:txBody>
                    <a:bodyPr/>
                    <a:lstStyle/>
                    <a:p>
                      <a:pPr marL="0" marR="0">
                        <a:lnSpc>
                          <a:spcPct val="115000"/>
                        </a:lnSpc>
                        <a:spcBef>
                          <a:spcPts val="0"/>
                        </a:spcBef>
                        <a:spcAft>
                          <a:spcPts val="0"/>
                        </a:spcAft>
                      </a:pPr>
                      <a:r>
                        <a:rPr lang="en-US" sz="1200" dirty="0">
                          <a:effectLst/>
                        </a:rPr>
                        <a:t>1,676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c>
                  <a:txBody>
                    <a:bodyPr/>
                    <a:lstStyle/>
                    <a:p>
                      <a:pPr marL="0" marR="0">
                        <a:lnSpc>
                          <a:spcPct val="115000"/>
                        </a:lnSpc>
                        <a:spcBef>
                          <a:spcPts val="0"/>
                        </a:spcBef>
                        <a:spcAft>
                          <a:spcPts val="0"/>
                        </a:spcAft>
                      </a:pPr>
                      <a:r>
                        <a:rPr lang="en-US" sz="1200" dirty="0">
                          <a:effectLst/>
                        </a:rPr>
                        <a:t>1,341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r>
              <a:tr h="204788">
                <a:tc>
                  <a:txBody>
                    <a:bodyPr/>
                    <a:lstStyle/>
                    <a:p>
                      <a:pPr marL="257175" marR="0">
                        <a:lnSpc>
                          <a:spcPct val="115000"/>
                        </a:lnSpc>
                        <a:spcBef>
                          <a:spcPts val="0"/>
                        </a:spcBef>
                        <a:spcAft>
                          <a:spcPts val="0"/>
                        </a:spcAft>
                      </a:pPr>
                      <a:r>
                        <a:rPr lang="en-US" sz="1200" dirty="0">
                          <a:solidFill>
                            <a:schemeClr val="tx1"/>
                          </a:solidFill>
                          <a:effectLst/>
                        </a:rPr>
                        <a:t>Food and Nutrition Services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rgbClr val="92D050"/>
                    </a:solidFill>
                  </a:tcPr>
                </a:tc>
                <a:tc>
                  <a:txBody>
                    <a:bodyPr/>
                    <a:lstStyle/>
                    <a:p>
                      <a:pPr marL="0" marR="0">
                        <a:lnSpc>
                          <a:spcPct val="115000"/>
                        </a:lnSpc>
                        <a:spcBef>
                          <a:spcPts val="0"/>
                        </a:spcBef>
                        <a:spcAft>
                          <a:spcPts val="0"/>
                        </a:spcAft>
                      </a:pPr>
                      <a:r>
                        <a:rPr lang="en-US" sz="1200" dirty="0">
                          <a:effectLst/>
                        </a:rPr>
                        <a:t>10,311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rgbClr val="92D050"/>
                    </a:solidFill>
                  </a:tcPr>
                </a:tc>
                <a:tc>
                  <a:txBody>
                    <a:bodyPr/>
                    <a:lstStyle/>
                    <a:p>
                      <a:pPr marL="0" marR="0">
                        <a:lnSpc>
                          <a:spcPct val="115000"/>
                        </a:lnSpc>
                        <a:spcBef>
                          <a:spcPts val="0"/>
                        </a:spcBef>
                        <a:spcAft>
                          <a:spcPts val="0"/>
                        </a:spcAft>
                      </a:pPr>
                      <a:r>
                        <a:rPr lang="en-US" sz="1200" dirty="0">
                          <a:effectLst/>
                        </a:rPr>
                        <a:t>10,639</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rgbClr val="92D050"/>
                    </a:solidFill>
                  </a:tcPr>
                </a:tc>
                <a:tc>
                  <a:txBody>
                    <a:bodyPr/>
                    <a:lstStyle/>
                    <a:p>
                      <a:pPr marL="0" marR="0">
                        <a:lnSpc>
                          <a:spcPct val="115000"/>
                        </a:lnSpc>
                        <a:spcBef>
                          <a:spcPts val="0"/>
                        </a:spcBef>
                        <a:spcAft>
                          <a:spcPts val="0"/>
                        </a:spcAft>
                      </a:pPr>
                      <a:r>
                        <a:rPr lang="en-US" sz="1200" dirty="0">
                          <a:effectLst/>
                        </a:rPr>
                        <a:t>10,747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rgbClr val="92D050"/>
                    </a:solidFill>
                  </a:tcPr>
                </a:tc>
              </a:tr>
              <a:tr h="202500">
                <a:tc>
                  <a:txBody>
                    <a:bodyPr/>
                    <a:lstStyle/>
                    <a:p>
                      <a:pPr marL="257175" marR="0">
                        <a:lnSpc>
                          <a:spcPct val="115000"/>
                        </a:lnSpc>
                        <a:spcBef>
                          <a:spcPts val="0"/>
                        </a:spcBef>
                        <a:spcAft>
                          <a:spcPts val="0"/>
                        </a:spcAft>
                      </a:pPr>
                      <a:r>
                        <a:rPr lang="en-US" sz="1200" dirty="0">
                          <a:solidFill>
                            <a:schemeClr val="tx1"/>
                          </a:solidFill>
                          <a:effectLst/>
                        </a:rPr>
                        <a:t>Women, Infant and Child Nutrition</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2">
                        <a:lumMod val="90000"/>
                      </a:schemeClr>
                    </a:solidFill>
                  </a:tcPr>
                </a:tc>
                <a:tc>
                  <a:txBody>
                    <a:bodyPr/>
                    <a:lstStyle/>
                    <a:p>
                      <a:pPr marL="0" marR="0">
                        <a:lnSpc>
                          <a:spcPct val="115000"/>
                        </a:lnSpc>
                        <a:spcBef>
                          <a:spcPts val="0"/>
                        </a:spcBef>
                        <a:spcAft>
                          <a:spcPts val="0"/>
                        </a:spcAft>
                      </a:pPr>
                      <a:r>
                        <a:rPr lang="en-US" sz="1200" dirty="0">
                          <a:effectLst/>
                        </a:rPr>
                        <a:t>1,532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2">
                        <a:lumMod val="90000"/>
                      </a:schemeClr>
                    </a:solidFill>
                  </a:tcPr>
                </a:tc>
                <a:tc>
                  <a:txBody>
                    <a:bodyPr/>
                    <a:lstStyle/>
                    <a:p>
                      <a:pPr marL="0" marR="0">
                        <a:lnSpc>
                          <a:spcPct val="115000"/>
                        </a:lnSpc>
                        <a:spcBef>
                          <a:spcPts val="0"/>
                        </a:spcBef>
                        <a:spcAft>
                          <a:spcPts val="0"/>
                        </a:spcAft>
                      </a:pPr>
                      <a:r>
                        <a:rPr lang="en-US" sz="1200" dirty="0">
                          <a:effectLst/>
                        </a:rPr>
                        <a:t>1,475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2">
                        <a:lumMod val="90000"/>
                      </a:schemeClr>
                    </a:solidFill>
                  </a:tcPr>
                </a:tc>
                <a:tc>
                  <a:txBody>
                    <a:bodyPr/>
                    <a:lstStyle/>
                    <a:p>
                      <a:pPr marL="0" marR="0">
                        <a:lnSpc>
                          <a:spcPct val="115000"/>
                        </a:lnSpc>
                        <a:spcBef>
                          <a:spcPts val="0"/>
                        </a:spcBef>
                        <a:spcAft>
                          <a:spcPts val="0"/>
                        </a:spcAft>
                      </a:pPr>
                      <a:r>
                        <a:rPr lang="en-US" sz="1200" dirty="0">
                          <a:effectLst/>
                        </a:rPr>
                        <a:t>1,470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2">
                        <a:lumMod val="90000"/>
                      </a:schemeClr>
                    </a:solidFill>
                  </a:tcPr>
                </a:tc>
              </a:tr>
              <a:tr h="204788">
                <a:tc>
                  <a:txBody>
                    <a:bodyPr/>
                    <a:lstStyle/>
                    <a:p>
                      <a:pPr marL="257175" marR="0">
                        <a:lnSpc>
                          <a:spcPct val="115000"/>
                        </a:lnSpc>
                        <a:spcBef>
                          <a:spcPts val="0"/>
                        </a:spcBef>
                        <a:spcAft>
                          <a:spcPts val="0"/>
                        </a:spcAft>
                      </a:pPr>
                      <a:r>
                        <a:rPr lang="en-US" sz="1200" dirty="0">
                          <a:solidFill>
                            <a:schemeClr val="tx1"/>
                          </a:solidFill>
                          <a:effectLst/>
                        </a:rPr>
                        <a:t>Meals on Wheels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2">
                        <a:lumMod val="90000"/>
                      </a:schemeClr>
                    </a:solidFill>
                  </a:tcPr>
                </a:tc>
                <a:tc>
                  <a:txBody>
                    <a:bodyPr/>
                    <a:lstStyle/>
                    <a:p>
                      <a:pPr marL="0" marR="0">
                        <a:lnSpc>
                          <a:spcPct val="115000"/>
                        </a:lnSpc>
                        <a:spcBef>
                          <a:spcPts val="0"/>
                        </a:spcBef>
                        <a:spcAft>
                          <a:spcPts val="0"/>
                        </a:spcAft>
                      </a:pPr>
                      <a:r>
                        <a:rPr lang="en-US" sz="1200" dirty="0">
                          <a:effectLst/>
                        </a:rPr>
                        <a:t>198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2">
                        <a:lumMod val="90000"/>
                      </a:schemeClr>
                    </a:solidFill>
                  </a:tcPr>
                </a:tc>
                <a:tc>
                  <a:txBody>
                    <a:bodyPr/>
                    <a:lstStyle/>
                    <a:p>
                      <a:pPr marL="0" marR="0">
                        <a:lnSpc>
                          <a:spcPct val="115000"/>
                        </a:lnSpc>
                        <a:spcBef>
                          <a:spcPts val="0"/>
                        </a:spcBef>
                        <a:spcAft>
                          <a:spcPts val="0"/>
                        </a:spcAft>
                      </a:pPr>
                      <a:r>
                        <a:rPr lang="en-US" sz="1200" dirty="0">
                          <a:effectLst/>
                        </a:rPr>
                        <a:t>196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2">
                        <a:lumMod val="90000"/>
                      </a:schemeClr>
                    </a:solidFill>
                  </a:tcPr>
                </a:tc>
                <a:tc>
                  <a:txBody>
                    <a:bodyPr/>
                    <a:lstStyle/>
                    <a:p>
                      <a:pPr marL="0" marR="0">
                        <a:lnSpc>
                          <a:spcPct val="115000"/>
                        </a:lnSpc>
                        <a:spcBef>
                          <a:spcPts val="0"/>
                        </a:spcBef>
                        <a:spcAft>
                          <a:spcPts val="0"/>
                        </a:spcAft>
                      </a:pPr>
                      <a:r>
                        <a:rPr lang="en-US" sz="1200" dirty="0">
                          <a:effectLst/>
                        </a:rPr>
                        <a:t>198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2">
                        <a:lumMod val="90000"/>
                      </a:schemeClr>
                    </a:solidFill>
                  </a:tcPr>
                </a:tc>
              </a:tr>
              <a:tr h="204788">
                <a:tc>
                  <a:txBody>
                    <a:bodyPr/>
                    <a:lstStyle/>
                    <a:p>
                      <a:pPr marL="257175" marR="0">
                        <a:lnSpc>
                          <a:spcPct val="115000"/>
                        </a:lnSpc>
                        <a:spcBef>
                          <a:spcPts val="0"/>
                        </a:spcBef>
                        <a:spcAft>
                          <a:spcPts val="0"/>
                        </a:spcAft>
                      </a:pPr>
                      <a:r>
                        <a:rPr lang="en-US" sz="1200" dirty="0">
                          <a:solidFill>
                            <a:schemeClr val="tx1"/>
                          </a:solidFill>
                          <a:effectLst/>
                        </a:rPr>
                        <a:t>Child Support Services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c>
                  <a:txBody>
                    <a:bodyPr/>
                    <a:lstStyle/>
                    <a:p>
                      <a:pPr marL="0" marR="0">
                        <a:lnSpc>
                          <a:spcPct val="115000"/>
                        </a:lnSpc>
                        <a:spcBef>
                          <a:spcPts val="0"/>
                        </a:spcBef>
                        <a:spcAft>
                          <a:spcPts val="0"/>
                        </a:spcAft>
                      </a:pPr>
                      <a:r>
                        <a:rPr lang="en-US" sz="1200" dirty="0">
                          <a:effectLst/>
                        </a:rPr>
                        <a:t>1,764</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c>
                  <a:txBody>
                    <a:bodyPr/>
                    <a:lstStyle/>
                    <a:p>
                      <a:pPr marL="0" marR="0">
                        <a:lnSpc>
                          <a:spcPct val="115000"/>
                        </a:lnSpc>
                        <a:spcBef>
                          <a:spcPts val="0"/>
                        </a:spcBef>
                        <a:spcAft>
                          <a:spcPts val="0"/>
                        </a:spcAft>
                      </a:pPr>
                      <a:r>
                        <a:rPr lang="en-US" sz="1200" dirty="0">
                          <a:effectLst/>
                        </a:rPr>
                        <a:t>1,719</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c>
                  <a:txBody>
                    <a:bodyPr/>
                    <a:lstStyle/>
                    <a:p>
                      <a:pPr marL="0" marR="0">
                        <a:lnSpc>
                          <a:spcPct val="115000"/>
                        </a:lnSpc>
                        <a:spcBef>
                          <a:spcPts val="0"/>
                        </a:spcBef>
                        <a:spcAft>
                          <a:spcPts val="0"/>
                        </a:spcAft>
                      </a:pPr>
                      <a:r>
                        <a:rPr lang="en-US" sz="1200" dirty="0">
                          <a:effectLst/>
                        </a:rPr>
                        <a:t>1,676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r>
              <a:tr h="204788">
                <a:tc>
                  <a:txBody>
                    <a:bodyPr/>
                    <a:lstStyle/>
                    <a:p>
                      <a:pPr marL="257175" marR="0">
                        <a:lnSpc>
                          <a:spcPct val="115000"/>
                        </a:lnSpc>
                        <a:spcBef>
                          <a:spcPts val="0"/>
                        </a:spcBef>
                        <a:spcAft>
                          <a:spcPts val="0"/>
                        </a:spcAft>
                      </a:pPr>
                      <a:r>
                        <a:rPr lang="en-US" sz="1200" dirty="0">
                          <a:solidFill>
                            <a:schemeClr val="tx1"/>
                          </a:solidFill>
                          <a:effectLst/>
                        </a:rPr>
                        <a:t>Child Protective Services </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c>
                  <a:txBody>
                    <a:bodyPr/>
                    <a:lstStyle/>
                    <a:p>
                      <a:pPr marL="0" marR="0">
                        <a:lnSpc>
                          <a:spcPct val="115000"/>
                        </a:lnSpc>
                        <a:spcBef>
                          <a:spcPts val="0"/>
                        </a:spcBef>
                        <a:spcAft>
                          <a:spcPts val="0"/>
                        </a:spcAft>
                      </a:pPr>
                      <a:r>
                        <a:rPr lang="en-US" sz="1200" dirty="0">
                          <a:effectLst/>
                        </a:rPr>
                        <a:t>1,346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c>
                  <a:txBody>
                    <a:bodyPr/>
                    <a:lstStyle/>
                    <a:p>
                      <a:pPr marL="0" marR="0">
                        <a:lnSpc>
                          <a:spcPct val="115000"/>
                        </a:lnSpc>
                        <a:spcBef>
                          <a:spcPts val="0"/>
                        </a:spcBef>
                        <a:spcAft>
                          <a:spcPts val="0"/>
                        </a:spcAft>
                      </a:pPr>
                      <a:r>
                        <a:rPr lang="en-US" sz="1200" dirty="0">
                          <a:effectLst/>
                        </a:rPr>
                        <a:t>984</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c>
                  <a:txBody>
                    <a:bodyPr/>
                    <a:lstStyle/>
                    <a:p>
                      <a:pPr marL="0" marR="0">
                        <a:lnSpc>
                          <a:spcPct val="115000"/>
                        </a:lnSpc>
                        <a:spcBef>
                          <a:spcPts val="0"/>
                        </a:spcBef>
                        <a:spcAft>
                          <a:spcPts val="0"/>
                        </a:spcAft>
                      </a:pPr>
                      <a:r>
                        <a:rPr lang="en-US" sz="1200" dirty="0">
                          <a:effectLst/>
                        </a:rPr>
                        <a:t>912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r>
              <a:tr h="204788">
                <a:tc>
                  <a:txBody>
                    <a:bodyPr/>
                    <a:lstStyle/>
                    <a:p>
                      <a:pPr marL="257175" marR="0">
                        <a:lnSpc>
                          <a:spcPct val="115000"/>
                        </a:lnSpc>
                        <a:spcBef>
                          <a:spcPts val="0"/>
                        </a:spcBef>
                        <a:spcAft>
                          <a:spcPts val="0"/>
                        </a:spcAft>
                      </a:pPr>
                      <a:r>
                        <a:rPr lang="en-US" sz="1200" dirty="0">
                          <a:solidFill>
                            <a:schemeClr val="tx1"/>
                          </a:solidFill>
                          <a:effectLst/>
                        </a:rPr>
                        <a:t>Foster Care Services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c>
                  <a:txBody>
                    <a:bodyPr/>
                    <a:lstStyle/>
                    <a:p>
                      <a:pPr marL="0" marR="0">
                        <a:lnSpc>
                          <a:spcPct val="115000"/>
                        </a:lnSpc>
                        <a:spcBef>
                          <a:spcPts val="0"/>
                        </a:spcBef>
                        <a:spcAft>
                          <a:spcPts val="0"/>
                        </a:spcAft>
                      </a:pPr>
                      <a:r>
                        <a:rPr lang="en-US" sz="1200" dirty="0">
                          <a:effectLst/>
                        </a:rPr>
                        <a:t>161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c>
                  <a:txBody>
                    <a:bodyPr/>
                    <a:lstStyle/>
                    <a:p>
                      <a:pPr marL="0" marR="0">
                        <a:lnSpc>
                          <a:spcPct val="115000"/>
                        </a:lnSpc>
                        <a:spcBef>
                          <a:spcPts val="0"/>
                        </a:spcBef>
                        <a:spcAft>
                          <a:spcPts val="0"/>
                        </a:spcAft>
                      </a:pPr>
                      <a:r>
                        <a:rPr lang="en-US" sz="1200" dirty="0">
                          <a:effectLst/>
                        </a:rPr>
                        <a:t>163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c>
                  <a:txBody>
                    <a:bodyPr/>
                    <a:lstStyle/>
                    <a:p>
                      <a:pPr marL="0" marR="0">
                        <a:lnSpc>
                          <a:spcPct val="115000"/>
                        </a:lnSpc>
                        <a:spcBef>
                          <a:spcPts val="0"/>
                        </a:spcBef>
                        <a:spcAft>
                          <a:spcPts val="0"/>
                        </a:spcAft>
                      </a:pPr>
                      <a:r>
                        <a:rPr lang="en-US" sz="1200" dirty="0">
                          <a:effectLst/>
                        </a:rPr>
                        <a:t>159</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r>
              <a:tr h="204788">
                <a:tc>
                  <a:txBody>
                    <a:bodyPr/>
                    <a:lstStyle/>
                    <a:p>
                      <a:pPr marL="257175" marR="0">
                        <a:lnSpc>
                          <a:spcPct val="115000"/>
                        </a:lnSpc>
                        <a:spcBef>
                          <a:spcPts val="0"/>
                        </a:spcBef>
                        <a:spcAft>
                          <a:spcPts val="0"/>
                        </a:spcAft>
                      </a:pPr>
                      <a:r>
                        <a:rPr lang="en-US" sz="1200" dirty="0">
                          <a:solidFill>
                            <a:schemeClr val="tx1"/>
                          </a:solidFill>
                          <a:effectLst/>
                        </a:rPr>
                        <a:t>Adult Protective Services / plus Outreach</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c>
                  <a:txBody>
                    <a:bodyPr/>
                    <a:lstStyle/>
                    <a:p>
                      <a:pPr marL="0" marR="0">
                        <a:lnSpc>
                          <a:spcPct val="115000"/>
                        </a:lnSpc>
                        <a:spcBef>
                          <a:spcPts val="0"/>
                        </a:spcBef>
                        <a:spcAft>
                          <a:spcPts val="0"/>
                        </a:spcAft>
                      </a:pPr>
                      <a:r>
                        <a:rPr lang="en-US" sz="1200" dirty="0">
                          <a:effectLst/>
                        </a:rPr>
                        <a:t>80 /132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c>
                  <a:txBody>
                    <a:bodyPr/>
                    <a:lstStyle/>
                    <a:p>
                      <a:pPr marL="0" marR="0">
                        <a:lnSpc>
                          <a:spcPct val="115000"/>
                        </a:lnSpc>
                        <a:spcBef>
                          <a:spcPts val="0"/>
                        </a:spcBef>
                        <a:spcAft>
                          <a:spcPts val="0"/>
                        </a:spcAft>
                      </a:pPr>
                      <a:r>
                        <a:rPr lang="en-US" sz="1200" dirty="0">
                          <a:effectLst/>
                        </a:rPr>
                        <a:t>84 / 133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c>
                  <a:txBody>
                    <a:bodyPr/>
                    <a:lstStyle/>
                    <a:p>
                      <a:pPr marL="0" marR="0">
                        <a:lnSpc>
                          <a:spcPct val="115000"/>
                        </a:lnSpc>
                        <a:spcBef>
                          <a:spcPts val="0"/>
                        </a:spcBef>
                        <a:spcAft>
                          <a:spcPts val="0"/>
                        </a:spcAft>
                      </a:pPr>
                      <a:r>
                        <a:rPr lang="en-US" sz="1200" dirty="0">
                          <a:effectLst/>
                        </a:rPr>
                        <a:t>87 / 148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r>
              <a:tr h="204788">
                <a:tc>
                  <a:txBody>
                    <a:bodyPr/>
                    <a:lstStyle/>
                    <a:p>
                      <a:pPr marL="257175" marR="0">
                        <a:lnSpc>
                          <a:spcPct val="115000"/>
                        </a:lnSpc>
                        <a:spcBef>
                          <a:spcPts val="0"/>
                        </a:spcBef>
                        <a:spcAft>
                          <a:spcPts val="0"/>
                        </a:spcAft>
                      </a:pPr>
                      <a:r>
                        <a:rPr lang="en-US" sz="1200" dirty="0">
                          <a:solidFill>
                            <a:schemeClr val="tx1"/>
                          </a:solidFill>
                          <a:effectLst/>
                        </a:rPr>
                        <a:t>Adult Home Based Services (placement prevention)</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c>
                  <a:txBody>
                    <a:bodyPr/>
                    <a:lstStyle/>
                    <a:p>
                      <a:pPr marL="0" marR="0">
                        <a:lnSpc>
                          <a:spcPct val="115000"/>
                        </a:lnSpc>
                        <a:spcBef>
                          <a:spcPts val="0"/>
                        </a:spcBef>
                        <a:spcAft>
                          <a:spcPts val="0"/>
                        </a:spcAft>
                      </a:pPr>
                      <a:r>
                        <a:rPr lang="en-US" sz="1200" dirty="0">
                          <a:effectLst/>
                        </a:rPr>
                        <a:t>214</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c>
                  <a:txBody>
                    <a:bodyPr/>
                    <a:lstStyle/>
                    <a:p>
                      <a:pPr marL="0" marR="0">
                        <a:lnSpc>
                          <a:spcPct val="115000"/>
                        </a:lnSpc>
                        <a:spcBef>
                          <a:spcPts val="0"/>
                        </a:spcBef>
                        <a:spcAft>
                          <a:spcPts val="0"/>
                        </a:spcAft>
                      </a:pPr>
                      <a:r>
                        <a:rPr lang="en-US" sz="1200" dirty="0">
                          <a:effectLst/>
                        </a:rPr>
                        <a:t>208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c>
                  <a:txBody>
                    <a:bodyPr/>
                    <a:lstStyle/>
                    <a:p>
                      <a:pPr marL="0" marR="0">
                        <a:lnSpc>
                          <a:spcPct val="115000"/>
                        </a:lnSpc>
                        <a:spcBef>
                          <a:spcPts val="0"/>
                        </a:spcBef>
                        <a:spcAft>
                          <a:spcPts val="0"/>
                        </a:spcAft>
                      </a:pPr>
                      <a:r>
                        <a:rPr lang="en-US" sz="1200" dirty="0">
                          <a:effectLst/>
                        </a:rPr>
                        <a:t>209</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r>
              <a:tr h="204788">
                <a:tc>
                  <a:txBody>
                    <a:bodyPr/>
                    <a:lstStyle/>
                    <a:p>
                      <a:pPr marL="257175" marR="0">
                        <a:lnSpc>
                          <a:spcPct val="115000"/>
                        </a:lnSpc>
                        <a:spcBef>
                          <a:spcPts val="0"/>
                        </a:spcBef>
                        <a:spcAft>
                          <a:spcPts val="0"/>
                        </a:spcAft>
                      </a:pPr>
                      <a:r>
                        <a:rPr lang="en-US" sz="1200" dirty="0">
                          <a:solidFill>
                            <a:schemeClr val="tx1"/>
                          </a:solidFill>
                          <a:effectLst/>
                        </a:rPr>
                        <a:t>Environmental Health Services</a:t>
                      </a:r>
                      <a:endParaRPr lang="en-US"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c>
                  <a:txBody>
                    <a:bodyPr/>
                    <a:lstStyle/>
                    <a:p>
                      <a:pPr marL="0" marR="0">
                        <a:lnSpc>
                          <a:spcPct val="115000"/>
                        </a:lnSpc>
                        <a:spcBef>
                          <a:spcPts val="0"/>
                        </a:spcBef>
                        <a:spcAft>
                          <a:spcPts val="0"/>
                        </a:spcAft>
                      </a:pPr>
                      <a:r>
                        <a:rPr lang="en-US" sz="1200" dirty="0">
                          <a:effectLst/>
                        </a:rPr>
                        <a:t>1,655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c>
                  <a:txBody>
                    <a:bodyPr/>
                    <a:lstStyle/>
                    <a:p>
                      <a:pPr marL="0" marR="0">
                        <a:lnSpc>
                          <a:spcPct val="115000"/>
                        </a:lnSpc>
                        <a:spcBef>
                          <a:spcPts val="0"/>
                        </a:spcBef>
                        <a:spcAft>
                          <a:spcPts val="0"/>
                        </a:spcAft>
                      </a:pPr>
                      <a:r>
                        <a:rPr lang="en-US" sz="1200" dirty="0">
                          <a:effectLst/>
                        </a:rPr>
                        <a:t>1,777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c>
                  <a:txBody>
                    <a:bodyPr/>
                    <a:lstStyle/>
                    <a:p>
                      <a:pPr marL="0" marR="0">
                        <a:lnSpc>
                          <a:spcPct val="115000"/>
                        </a:lnSpc>
                        <a:spcBef>
                          <a:spcPts val="0"/>
                        </a:spcBef>
                        <a:spcAft>
                          <a:spcPts val="0"/>
                        </a:spcAft>
                      </a:pPr>
                      <a:r>
                        <a:rPr lang="en-US" sz="1200" dirty="0">
                          <a:effectLst/>
                        </a:rPr>
                        <a:t>1,679</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solidFill>
                      <a:schemeClr val="bg1"/>
                    </a:solidFill>
                  </a:tcPr>
                </a:tc>
              </a:tr>
              <a:tr h="204788">
                <a:tc>
                  <a:txBody>
                    <a:bodyPr/>
                    <a:lstStyle/>
                    <a:p>
                      <a:pPr marL="257175" marR="0">
                        <a:lnSpc>
                          <a:spcPct val="115000"/>
                        </a:lnSpc>
                        <a:spcBef>
                          <a:spcPts val="0"/>
                        </a:spcBef>
                        <a:spcAft>
                          <a:spcPts val="0"/>
                        </a:spcAft>
                      </a:pPr>
                      <a:r>
                        <a:rPr lang="en-US" sz="12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noFill/>
                  </a:tcPr>
                </a:tc>
                <a:tc>
                  <a:txBody>
                    <a:bodyPr/>
                    <a:lstStyle/>
                    <a:p>
                      <a:pPr marL="0" marR="0">
                        <a:lnSpc>
                          <a:spcPct val="115000"/>
                        </a:lnSpc>
                        <a:spcBef>
                          <a:spcPts val="0"/>
                        </a:spcBef>
                        <a:spcAft>
                          <a:spcPts val="0"/>
                        </a:spcAft>
                      </a:pPr>
                      <a:r>
                        <a:rPr lang="en-US" sz="12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noFill/>
                  </a:tcPr>
                </a:tc>
                <a:tc>
                  <a:txBody>
                    <a:bodyPr/>
                    <a:lstStyle/>
                    <a:p>
                      <a:pPr marL="0" marR="0">
                        <a:lnSpc>
                          <a:spcPct val="115000"/>
                        </a:lnSpc>
                        <a:spcBef>
                          <a:spcPts val="0"/>
                        </a:spcBef>
                        <a:spcAft>
                          <a:spcPts val="0"/>
                        </a:spcAft>
                      </a:pPr>
                      <a:r>
                        <a:rPr lang="en-US" sz="12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noFill/>
                  </a:tcPr>
                </a:tc>
                <a:tc>
                  <a:txBody>
                    <a:bodyPr/>
                    <a:lstStyle/>
                    <a:p>
                      <a:pPr marL="0" marR="0">
                        <a:lnSpc>
                          <a:spcPct val="115000"/>
                        </a:lnSpc>
                        <a:spcBef>
                          <a:spcPts val="0"/>
                        </a:spcBef>
                        <a:spcAft>
                          <a:spcPts val="0"/>
                        </a:spcAft>
                      </a:pPr>
                      <a:r>
                        <a:rPr lang="en-US" sz="12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noFill/>
                  </a:tcPr>
                </a:tc>
              </a:tr>
              <a:tr h="204788">
                <a:tc>
                  <a:txBody>
                    <a:bodyPr/>
                    <a:lstStyle/>
                    <a:p>
                      <a:pPr marL="257175" marR="0">
                        <a:lnSpc>
                          <a:spcPct val="115000"/>
                        </a:lnSpc>
                        <a:spcBef>
                          <a:spcPts val="0"/>
                        </a:spcBef>
                        <a:spcAft>
                          <a:spcPts val="0"/>
                        </a:spcAft>
                      </a:pPr>
                      <a:r>
                        <a:rPr lang="en-US" sz="12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noFill/>
                  </a:tcPr>
                </a:tc>
                <a:tc>
                  <a:txBody>
                    <a:bodyPr/>
                    <a:lstStyle/>
                    <a:p>
                      <a:pPr marL="0" marR="0">
                        <a:lnSpc>
                          <a:spcPct val="115000"/>
                        </a:lnSpc>
                        <a:spcBef>
                          <a:spcPts val="0"/>
                        </a:spcBef>
                        <a:spcAft>
                          <a:spcPts val="0"/>
                        </a:spcAft>
                      </a:pPr>
                      <a:r>
                        <a:rPr lang="en-US" sz="12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noFill/>
                  </a:tcPr>
                </a:tc>
                <a:tc>
                  <a:txBody>
                    <a:bodyPr/>
                    <a:lstStyle/>
                    <a:p>
                      <a:pPr marL="0" marR="0">
                        <a:lnSpc>
                          <a:spcPct val="115000"/>
                        </a:lnSpc>
                        <a:spcBef>
                          <a:spcPts val="0"/>
                        </a:spcBef>
                        <a:spcAft>
                          <a:spcPts val="0"/>
                        </a:spcAft>
                      </a:pPr>
                      <a:r>
                        <a:rPr lang="en-US" sz="12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noFill/>
                  </a:tcPr>
                </a:tc>
                <a:tc>
                  <a:txBody>
                    <a:bodyPr/>
                    <a:lstStyle/>
                    <a:p>
                      <a:pPr marL="0" marR="0">
                        <a:lnSpc>
                          <a:spcPct val="115000"/>
                        </a:lnSpc>
                        <a:spcBef>
                          <a:spcPts val="0"/>
                        </a:spcBef>
                        <a:spcAft>
                          <a:spcPts val="0"/>
                        </a:spcAft>
                      </a:pPr>
                      <a:r>
                        <a:rPr lang="en-US" sz="1200" dirty="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209" marR="58209" marT="0" marB="0">
                    <a:noFill/>
                  </a:tcPr>
                </a:tc>
              </a:tr>
            </a:tbl>
          </a:graphicData>
        </a:graphic>
      </p:graphicFrame>
      <p:sp>
        <p:nvSpPr>
          <p:cNvPr id="5" name="Rectangle 1"/>
          <p:cNvSpPr>
            <a:spLocks noChangeArrowheads="1"/>
          </p:cNvSpPr>
          <p:nvPr/>
        </p:nvSpPr>
        <p:spPr bwMode="auto">
          <a:xfrm>
            <a:off x="1143000" y="4847510"/>
            <a:ext cx="96012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sng" strike="noStrike" cap="none" normalizeH="0" baseline="0" dirty="0" smtClean="0">
                <a:ln>
                  <a:noFill/>
                </a:ln>
                <a:solidFill>
                  <a:srgbClr val="3535F9"/>
                </a:solidFill>
                <a:effectLst/>
                <a:latin typeface="Calibri" panose="020F0502020204030204" pitchFamily="34" charset="0"/>
                <a:ea typeface="Calibri" panose="020F0502020204030204" pitchFamily="34" charset="0"/>
                <a:cs typeface="Times New Roman" panose="02020603050405020304" pitchFamily="18" charset="0"/>
              </a:rPr>
              <a:t>Note:</a:t>
            </a:r>
            <a:endParaRPr kumimoji="0" lang="en-US" altLang="en-US" sz="600" b="1" i="0" u="none" strike="noStrike" cap="none" normalizeH="0" baseline="0" dirty="0" smtClean="0">
              <a:ln>
                <a:noFill/>
              </a:ln>
              <a:solidFill>
                <a:srgbClr val="3535F9"/>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smtClean="0">
                <a:ln>
                  <a:noFill/>
                </a:ln>
                <a:solidFill>
                  <a:srgbClr val="3535F9"/>
                </a:solidFill>
                <a:effectLst/>
                <a:ea typeface="Calibri" panose="020F0502020204030204" pitchFamily="34" charset="0"/>
                <a:cs typeface="Times New Roman" panose="02020603050405020304" pitchFamily="18" charset="0"/>
              </a:rPr>
              <a:t>Data in </a:t>
            </a:r>
            <a:r>
              <a:rPr kumimoji="0" lang="en-US" altLang="en-US" sz="1200" b="1" i="0" u="none" strike="noStrike" cap="none" normalizeH="0" baseline="0" dirty="0" smtClean="0">
                <a:ln>
                  <a:noFill/>
                </a:ln>
                <a:solidFill>
                  <a:schemeClr val="bg2">
                    <a:lumMod val="50000"/>
                  </a:schemeClr>
                </a:solidFill>
                <a:effectLst/>
                <a:ea typeface="Calibri" panose="020F0502020204030204" pitchFamily="34" charset="0"/>
                <a:cs typeface="Times New Roman" panose="02020603050405020304" pitchFamily="18" charset="0"/>
              </a:rPr>
              <a:t>blue</a:t>
            </a:r>
            <a:r>
              <a:rPr kumimoji="0" lang="en-US" altLang="en-US" sz="1200" b="1" i="0" u="none" strike="noStrike" cap="none" normalizeH="0" baseline="0" dirty="0" smtClean="0">
                <a:ln>
                  <a:noFill/>
                </a:ln>
                <a:solidFill>
                  <a:srgbClr val="3535F9"/>
                </a:solidFill>
                <a:effectLst/>
                <a:ea typeface="Calibri" panose="020F0502020204030204" pitchFamily="34" charset="0"/>
                <a:cs typeface="Times New Roman" panose="02020603050405020304" pitchFamily="18" charset="0"/>
              </a:rPr>
              <a:t> reflects the </a:t>
            </a:r>
            <a:r>
              <a:rPr kumimoji="0" lang="en-US" altLang="en-US" sz="1200" b="1" i="0" u="sng" strike="noStrike" cap="none" normalizeH="0" baseline="0" dirty="0" smtClean="0">
                <a:ln>
                  <a:noFill/>
                </a:ln>
                <a:solidFill>
                  <a:srgbClr val="3535F9"/>
                </a:solidFill>
                <a:effectLst/>
                <a:ea typeface="Calibri" panose="020F0502020204030204" pitchFamily="34" charset="0"/>
                <a:cs typeface="Times New Roman" panose="02020603050405020304" pitchFamily="18" charset="0"/>
              </a:rPr>
              <a:t>average number</a:t>
            </a:r>
            <a:r>
              <a:rPr kumimoji="0" lang="en-US" altLang="en-US" sz="1200" b="1" i="0" u="none" strike="noStrike" cap="none" normalizeH="0" baseline="0" dirty="0" smtClean="0">
                <a:ln>
                  <a:noFill/>
                </a:ln>
                <a:solidFill>
                  <a:srgbClr val="3535F9"/>
                </a:solidFill>
                <a:effectLst/>
                <a:ea typeface="Calibri" panose="020F0502020204030204" pitchFamily="34" charset="0"/>
                <a:cs typeface="Times New Roman" panose="02020603050405020304" pitchFamily="18" charset="0"/>
              </a:rPr>
              <a:t> of recipients served at any given time</a:t>
            </a:r>
            <a:endParaRPr kumimoji="0" lang="en-US" altLang="en-US" sz="600" b="1" i="0" u="none" strike="noStrike" cap="none" normalizeH="0" baseline="0" dirty="0" smtClean="0">
              <a:ln>
                <a:noFill/>
              </a:ln>
              <a:solidFill>
                <a:srgbClr val="3535F9"/>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smtClean="0">
                <a:ln>
                  <a:noFill/>
                </a:ln>
                <a:solidFill>
                  <a:srgbClr val="3535F9"/>
                </a:solidFill>
                <a:effectLst/>
                <a:ea typeface="Calibri" panose="020F0502020204030204" pitchFamily="34" charset="0"/>
                <a:cs typeface="Times New Roman" panose="02020603050405020304" pitchFamily="18" charset="0"/>
              </a:rPr>
              <a:t>Data in </a:t>
            </a:r>
            <a:r>
              <a:rPr kumimoji="0" lang="en-US" altLang="en-US" sz="1200" b="1" i="0" u="none" strike="noStrike" cap="none" normalizeH="0" baseline="0" dirty="0" smtClean="0">
                <a:ln>
                  <a:noFill/>
                </a:ln>
                <a:solidFill>
                  <a:srgbClr val="00B050"/>
                </a:solidFill>
                <a:effectLst/>
                <a:ea typeface="Calibri" panose="020F0502020204030204" pitchFamily="34" charset="0"/>
                <a:cs typeface="Times New Roman" panose="02020603050405020304" pitchFamily="18" charset="0"/>
              </a:rPr>
              <a:t>green</a:t>
            </a:r>
            <a:r>
              <a:rPr kumimoji="0" lang="en-US" altLang="en-US" sz="1200" b="1" i="0" u="none" strike="noStrike" cap="none" normalizeH="0" baseline="0" dirty="0" smtClean="0">
                <a:ln>
                  <a:noFill/>
                </a:ln>
                <a:solidFill>
                  <a:srgbClr val="92D050"/>
                </a:solidFill>
                <a:effectLst/>
                <a:ea typeface="Calibri" panose="020F0502020204030204" pitchFamily="34" charset="0"/>
                <a:cs typeface="Times New Roman" panose="02020603050405020304" pitchFamily="18" charset="0"/>
              </a:rPr>
              <a:t> </a:t>
            </a:r>
            <a:r>
              <a:rPr kumimoji="0" lang="en-US" altLang="en-US" sz="1200" b="1" i="0" u="none" strike="noStrike" cap="none" normalizeH="0" baseline="0" dirty="0" smtClean="0">
                <a:ln>
                  <a:noFill/>
                </a:ln>
                <a:solidFill>
                  <a:srgbClr val="3535F9"/>
                </a:solidFill>
                <a:effectLst/>
                <a:ea typeface="Calibri" panose="020F0502020204030204" pitchFamily="34" charset="0"/>
                <a:cs typeface="Times New Roman" panose="02020603050405020304" pitchFamily="18" charset="0"/>
              </a:rPr>
              <a:t>reflects the </a:t>
            </a:r>
            <a:r>
              <a:rPr kumimoji="0" lang="en-US" altLang="en-US" sz="1200" b="1" i="0" u="sng" strike="noStrike" cap="none" normalizeH="0" baseline="0" dirty="0" smtClean="0">
                <a:ln>
                  <a:noFill/>
                </a:ln>
                <a:solidFill>
                  <a:srgbClr val="3535F9"/>
                </a:solidFill>
                <a:effectLst/>
                <a:ea typeface="Calibri" panose="020F0502020204030204" pitchFamily="34" charset="0"/>
                <a:cs typeface="Times New Roman" panose="02020603050405020304" pitchFamily="18" charset="0"/>
              </a:rPr>
              <a:t>number</a:t>
            </a:r>
            <a:r>
              <a:rPr kumimoji="0" lang="en-US" altLang="en-US" sz="1200" b="1" i="0" u="none" strike="noStrike" cap="none" normalizeH="0" baseline="0" dirty="0" smtClean="0">
                <a:ln>
                  <a:noFill/>
                </a:ln>
                <a:solidFill>
                  <a:srgbClr val="3535F9"/>
                </a:solidFill>
                <a:effectLst/>
                <a:ea typeface="Calibri" panose="020F0502020204030204" pitchFamily="34" charset="0"/>
                <a:cs typeface="Times New Roman" panose="02020603050405020304" pitchFamily="18" charset="0"/>
              </a:rPr>
              <a:t> of active recipients </a:t>
            </a:r>
            <a:r>
              <a:rPr kumimoji="0" lang="en-US" altLang="en-US" sz="1200" b="1" i="0" u="sng" strike="noStrike" cap="none" normalizeH="0" baseline="0" dirty="0" smtClean="0">
                <a:ln>
                  <a:noFill/>
                </a:ln>
                <a:solidFill>
                  <a:srgbClr val="3535F9"/>
                </a:solidFill>
                <a:effectLst/>
                <a:ea typeface="Calibri" panose="020F0502020204030204" pitchFamily="34" charset="0"/>
                <a:cs typeface="Times New Roman" panose="02020603050405020304" pitchFamily="18" charset="0"/>
              </a:rPr>
              <a:t>on December 31</a:t>
            </a:r>
            <a:r>
              <a:rPr kumimoji="0" lang="en-US" altLang="en-US" sz="1200" b="1" i="0" u="none" strike="noStrike" cap="none" normalizeH="0" baseline="0" dirty="0" smtClean="0">
                <a:ln>
                  <a:noFill/>
                </a:ln>
                <a:solidFill>
                  <a:srgbClr val="3535F9"/>
                </a:solidFill>
                <a:effectLst/>
                <a:ea typeface="Calibri" panose="020F0502020204030204" pitchFamily="34" charset="0"/>
                <a:cs typeface="Times New Roman" panose="02020603050405020304" pitchFamily="18" charset="0"/>
              </a:rPr>
              <a:t> of the year</a:t>
            </a:r>
            <a:endParaRPr kumimoji="0" lang="en-US" altLang="en-US" sz="600" b="1" i="0" u="none" strike="noStrike" cap="none" normalizeH="0" baseline="0" dirty="0" smtClean="0">
              <a:ln>
                <a:noFill/>
              </a:ln>
              <a:solidFill>
                <a:srgbClr val="3535F9"/>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smtClean="0">
                <a:ln>
                  <a:noFill/>
                </a:ln>
                <a:solidFill>
                  <a:srgbClr val="3535F9"/>
                </a:solidFill>
                <a:effectLst/>
                <a:ea typeface="Calibri" panose="020F0502020204030204" pitchFamily="34" charset="0"/>
                <a:cs typeface="Times New Roman" panose="02020603050405020304" pitchFamily="18" charset="0"/>
              </a:rPr>
              <a:t>Data in </a:t>
            </a:r>
            <a:r>
              <a:rPr kumimoji="0" lang="en-US" altLang="en-US" sz="1200" b="1" i="0" u="none" strike="noStrike" cap="none" normalizeH="0" baseline="0" dirty="0" smtClean="0">
                <a:ln>
                  <a:noFill/>
                </a:ln>
                <a:solidFill>
                  <a:schemeClr val="bg1"/>
                </a:solidFill>
                <a:effectLst/>
                <a:ea typeface="Calibri" panose="020F0502020204030204" pitchFamily="34" charset="0"/>
                <a:cs typeface="Times New Roman" panose="02020603050405020304" pitchFamily="18" charset="0"/>
              </a:rPr>
              <a:t>white</a:t>
            </a:r>
            <a:r>
              <a:rPr kumimoji="0" lang="en-US" altLang="en-US" sz="1200" b="1" i="0" u="none" strike="noStrike" cap="none" normalizeH="0" baseline="0" dirty="0" smtClean="0">
                <a:ln>
                  <a:noFill/>
                </a:ln>
                <a:solidFill>
                  <a:srgbClr val="3535F9"/>
                </a:solidFill>
                <a:effectLst/>
                <a:ea typeface="Calibri" panose="020F0502020204030204" pitchFamily="34" charset="0"/>
                <a:cs typeface="Times New Roman" panose="02020603050405020304" pitchFamily="18" charset="0"/>
              </a:rPr>
              <a:t> reflects the </a:t>
            </a:r>
            <a:r>
              <a:rPr kumimoji="0" lang="en-US" altLang="en-US" sz="1200" b="1" i="0" u="sng" strike="noStrike" cap="none" normalizeH="0" baseline="0" dirty="0" smtClean="0">
                <a:ln>
                  <a:noFill/>
                </a:ln>
                <a:solidFill>
                  <a:srgbClr val="3535F9"/>
                </a:solidFill>
                <a:effectLst/>
                <a:ea typeface="Calibri" panose="020F0502020204030204" pitchFamily="34" charset="0"/>
                <a:cs typeface="Times New Roman" panose="02020603050405020304" pitchFamily="18" charset="0"/>
              </a:rPr>
              <a:t>total </a:t>
            </a:r>
            <a:r>
              <a:rPr kumimoji="0" lang="en-US" altLang="en-US" sz="1200" b="1" i="0" u="none" strike="noStrike" cap="none" normalizeH="0" baseline="0" dirty="0" smtClean="0">
                <a:ln>
                  <a:noFill/>
                </a:ln>
                <a:solidFill>
                  <a:srgbClr val="3535F9"/>
                </a:solidFill>
                <a:effectLst/>
                <a:ea typeface="Calibri" panose="020F0502020204030204" pitchFamily="34" charset="0"/>
                <a:cs typeface="Times New Roman" panose="02020603050405020304" pitchFamily="18" charset="0"/>
              </a:rPr>
              <a:t>recipients served</a:t>
            </a:r>
            <a:r>
              <a:rPr kumimoji="0" lang="en-US" altLang="en-US" sz="1200" b="1" i="0" u="sng" strike="noStrike" cap="none" normalizeH="0" baseline="0" dirty="0" smtClean="0">
                <a:ln>
                  <a:noFill/>
                </a:ln>
                <a:solidFill>
                  <a:srgbClr val="3535F9"/>
                </a:solidFill>
                <a:effectLst/>
                <a:ea typeface="Calibri" panose="020F0502020204030204" pitchFamily="34" charset="0"/>
                <a:cs typeface="Times New Roman" panose="02020603050405020304" pitchFamily="18" charset="0"/>
              </a:rPr>
              <a:t> for the year</a:t>
            </a:r>
            <a:endParaRPr kumimoji="0" lang="en-US" altLang="en-US" sz="600" b="1" i="0" u="none" strike="noStrike" cap="none" normalizeH="0" baseline="0" dirty="0" smtClean="0">
              <a:ln>
                <a:noFill/>
              </a:ln>
              <a:solidFill>
                <a:srgbClr val="3535F9"/>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48508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152401"/>
            <a:ext cx="7704667" cy="1600200"/>
          </a:xfrm>
        </p:spPr>
        <p:txBody>
          <a:bodyPr>
            <a:normAutofit fontScale="90000"/>
          </a:bodyPr>
          <a:lstStyle/>
          <a:p>
            <a:r>
              <a:rPr lang="en-US" sz="2700" b="1" i="1" u="sng" dirty="0">
                <a:solidFill>
                  <a:schemeClr val="tx1">
                    <a:lumMod val="65000"/>
                    <a:lumOff val="35000"/>
                  </a:schemeClr>
                </a:solidFill>
                <a:latin typeface="Arial Rounded MT Bold" panose="020F0704030504030204" pitchFamily="34" charset="0"/>
              </a:rPr>
              <a:t>Direct Service Staff for these Service Areas as of January 1, 2015 (includes Unit Supervisors</a:t>
            </a:r>
            <a:r>
              <a:rPr lang="en-US" sz="2700" b="1" u="sng" dirty="0">
                <a:solidFill>
                  <a:schemeClr val="tx1">
                    <a:lumMod val="65000"/>
                    <a:lumOff val="35000"/>
                  </a:schemeClr>
                </a:solidFill>
              </a:rPr>
              <a:t>) </a:t>
            </a:r>
            <a:r>
              <a:rPr lang="en-US" dirty="0"/>
              <a:t/>
            </a:r>
            <a:br>
              <a:rPr lang="en-US" dirty="0"/>
            </a:br>
            <a:endParaRPr lang="en-US" dirty="0"/>
          </a:p>
        </p:txBody>
      </p:sp>
      <p:graphicFrame>
        <p:nvGraphicFramePr>
          <p:cNvPr id="4" name="Content Placeholder 3"/>
          <p:cNvGraphicFramePr>
            <a:graphicFrameLocks noGrp="1"/>
          </p:cNvGraphicFramePr>
          <p:nvPr>
            <p:ph idx="1"/>
          </p:nvPr>
        </p:nvGraphicFramePr>
        <p:xfrm>
          <a:off x="1876266" y="1760569"/>
          <a:ext cx="5916930" cy="3925824"/>
        </p:xfrm>
        <a:graphic>
          <a:graphicData uri="http://schemas.openxmlformats.org/drawingml/2006/table">
            <a:tbl>
              <a:tblPr firstRow="1" firstCol="1" bandRow="1">
                <a:tableStyleId>{5C22544A-7EE6-4342-B048-85BDC9FD1C3A}</a:tableStyleId>
              </a:tblPr>
              <a:tblGrid>
                <a:gridCol w="4488180"/>
                <a:gridCol w="1428750"/>
              </a:tblGrid>
              <a:tr h="0">
                <a:tc>
                  <a:txBody>
                    <a:bodyPr/>
                    <a:lstStyle/>
                    <a:p>
                      <a:pPr marL="0" marR="0">
                        <a:lnSpc>
                          <a:spcPct val="115000"/>
                        </a:lnSpc>
                        <a:spcBef>
                          <a:spcPts val="0"/>
                        </a:spcBef>
                        <a:spcAft>
                          <a:spcPts val="0"/>
                        </a:spcAft>
                      </a:pPr>
                      <a:r>
                        <a:rPr lang="en-US" sz="1400" dirty="0">
                          <a:effectLst/>
                        </a:rPr>
                        <a:t>Service provided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Staff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257175" marR="0">
                        <a:lnSpc>
                          <a:spcPct val="115000"/>
                        </a:lnSpc>
                        <a:spcBef>
                          <a:spcPts val="0"/>
                        </a:spcBef>
                        <a:spcAft>
                          <a:spcPts val="0"/>
                        </a:spcAft>
                      </a:pPr>
                      <a:r>
                        <a:rPr lang="en-US" sz="1400" dirty="0">
                          <a:effectLst/>
                        </a:rPr>
                        <a:t>Medicaid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23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257175" marR="0">
                        <a:lnSpc>
                          <a:spcPct val="115000"/>
                        </a:lnSpc>
                        <a:spcBef>
                          <a:spcPts val="0"/>
                        </a:spcBef>
                        <a:spcAft>
                          <a:spcPts val="0"/>
                        </a:spcAft>
                      </a:pPr>
                      <a:r>
                        <a:rPr lang="en-US" sz="1400" dirty="0">
                          <a:effectLst/>
                        </a:rPr>
                        <a:t>Clinical Health Services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257175" marR="0">
                        <a:lnSpc>
                          <a:spcPct val="115000"/>
                        </a:lnSpc>
                        <a:spcBef>
                          <a:spcPts val="0"/>
                        </a:spcBef>
                        <a:spcAft>
                          <a:spcPts val="0"/>
                        </a:spcAft>
                      </a:pPr>
                      <a:r>
                        <a:rPr lang="en-US" sz="1400" dirty="0">
                          <a:effectLst/>
                        </a:rPr>
                        <a:t>Adult Day Health Services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257175" marR="0">
                        <a:lnSpc>
                          <a:spcPct val="115000"/>
                        </a:lnSpc>
                        <a:spcBef>
                          <a:spcPts val="0"/>
                        </a:spcBef>
                        <a:spcAft>
                          <a:spcPts val="0"/>
                        </a:spcAft>
                      </a:pPr>
                      <a:r>
                        <a:rPr lang="en-US" sz="1400" dirty="0">
                          <a:effectLst/>
                        </a:rPr>
                        <a:t>Dental Services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257175" marR="0">
                        <a:lnSpc>
                          <a:spcPct val="115000"/>
                        </a:lnSpc>
                        <a:spcBef>
                          <a:spcPts val="0"/>
                        </a:spcBef>
                        <a:spcAft>
                          <a:spcPts val="0"/>
                        </a:spcAft>
                      </a:pPr>
                      <a:r>
                        <a:rPr lang="en-US" sz="1400" dirty="0">
                          <a:effectLst/>
                        </a:rPr>
                        <a:t>Food and Nutrition Services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257175" marR="0">
                        <a:lnSpc>
                          <a:spcPct val="115000"/>
                        </a:lnSpc>
                        <a:spcBef>
                          <a:spcPts val="0"/>
                        </a:spcBef>
                        <a:spcAft>
                          <a:spcPts val="0"/>
                        </a:spcAft>
                      </a:pPr>
                      <a:r>
                        <a:rPr lang="en-US" sz="1400" dirty="0">
                          <a:effectLst/>
                        </a:rPr>
                        <a:t>Women, Infant and Child Nutrition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5.5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257175" marR="0">
                        <a:lnSpc>
                          <a:spcPct val="115000"/>
                        </a:lnSpc>
                        <a:spcBef>
                          <a:spcPts val="0"/>
                        </a:spcBef>
                        <a:spcAft>
                          <a:spcPts val="0"/>
                        </a:spcAft>
                      </a:pPr>
                      <a:r>
                        <a:rPr lang="en-US" sz="1400" dirty="0">
                          <a:effectLst/>
                        </a:rPr>
                        <a:t>Meals on Wheels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257175" marR="0">
                        <a:lnSpc>
                          <a:spcPct val="115000"/>
                        </a:lnSpc>
                        <a:spcBef>
                          <a:spcPts val="0"/>
                        </a:spcBef>
                        <a:spcAft>
                          <a:spcPts val="0"/>
                        </a:spcAft>
                      </a:pPr>
                      <a:r>
                        <a:rPr lang="en-US" sz="1400" dirty="0">
                          <a:effectLst/>
                        </a:rPr>
                        <a:t>Child Support Services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257175" marR="0">
                        <a:lnSpc>
                          <a:spcPct val="115000"/>
                        </a:lnSpc>
                        <a:spcBef>
                          <a:spcPts val="0"/>
                        </a:spcBef>
                        <a:spcAft>
                          <a:spcPts val="0"/>
                        </a:spcAft>
                      </a:pPr>
                      <a:r>
                        <a:rPr lang="en-US" sz="1400" dirty="0">
                          <a:effectLst/>
                        </a:rPr>
                        <a:t>Child Protective Services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257175" marR="0">
                        <a:lnSpc>
                          <a:spcPct val="115000"/>
                        </a:lnSpc>
                        <a:spcBef>
                          <a:spcPts val="0"/>
                        </a:spcBef>
                        <a:spcAft>
                          <a:spcPts val="0"/>
                        </a:spcAft>
                      </a:pPr>
                      <a:r>
                        <a:rPr lang="en-US" sz="1400" dirty="0">
                          <a:effectLst/>
                        </a:rPr>
                        <a:t>Foster Care Services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12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257175" marR="0">
                        <a:lnSpc>
                          <a:spcPct val="115000"/>
                        </a:lnSpc>
                        <a:spcBef>
                          <a:spcPts val="0"/>
                        </a:spcBef>
                        <a:spcAft>
                          <a:spcPts val="0"/>
                        </a:spcAft>
                      </a:pPr>
                      <a:r>
                        <a:rPr lang="en-US" sz="1400" dirty="0">
                          <a:effectLst/>
                        </a:rPr>
                        <a:t>Adult Protective Services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257175" marR="0">
                        <a:lnSpc>
                          <a:spcPct val="115000"/>
                        </a:lnSpc>
                        <a:spcBef>
                          <a:spcPts val="0"/>
                        </a:spcBef>
                        <a:spcAft>
                          <a:spcPts val="0"/>
                        </a:spcAft>
                      </a:pPr>
                      <a:r>
                        <a:rPr lang="en-US" sz="1400" dirty="0">
                          <a:effectLst/>
                        </a:rPr>
                        <a:t>Adult Home Based Services (placement prevention)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257175" marR="0">
                        <a:lnSpc>
                          <a:spcPct val="115000"/>
                        </a:lnSpc>
                        <a:spcBef>
                          <a:spcPts val="0"/>
                        </a:spcBef>
                        <a:spcAft>
                          <a:spcPts val="0"/>
                        </a:spcAft>
                      </a:pPr>
                      <a:r>
                        <a:rPr lang="en-US" sz="1400" dirty="0">
                          <a:effectLst/>
                        </a:rPr>
                        <a:t>Environmental Health Services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257175" marR="0">
                        <a:lnSpc>
                          <a:spcPct val="115000"/>
                        </a:lnSpc>
                        <a:spcBef>
                          <a:spcPts val="0"/>
                        </a:spcBef>
                        <a:spcAft>
                          <a:spcPts val="0"/>
                        </a:spcAft>
                      </a:pPr>
                      <a:r>
                        <a:rPr lang="en-US" sz="14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257175" marR="0">
                        <a:lnSpc>
                          <a:spcPct val="115000"/>
                        </a:lnSpc>
                        <a:spcBef>
                          <a:spcPts val="0"/>
                        </a:spcBef>
                        <a:spcAft>
                          <a:spcPts val="0"/>
                        </a:spcAft>
                      </a:pPr>
                      <a:r>
                        <a:rPr lang="en-US" sz="14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35389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761999"/>
          </a:xfrm>
        </p:spPr>
        <p:txBody>
          <a:bodyPr>
            <a:normAutofit/>
          </a:bodyPr>
          <a:lstStyle/>
          <a:p>
            <a:pPr algn="ctr"/>
            <a:r>
              <a:rPr lang="en-US" sz="3600" i="1" dirty="0" smtClean="0">
                <a:solidFill>
                  <a:schemeClr val="tx1">
                    <a:lumMod val="65000"/>
                    <a:lumOff val="35000"/>
                  </a:schemeClr>
                </a:solidFill>
                <a:latin typeface="Arial Rounded MT Bold" pitchFamily="34" charset="0"/>
              </a:rPr>
              <a:t>CULTURAL AND RECREATION</a:t>
            </a:r>
            <a:endParaRPr lang="en-US" sz="3600" i="1" dirty="0">
              <a:solidFill>
                <a:schemeClr val="tx1">
                  <a:lumMod val="65000"/>
                  <a:lumOff val="35000"/>
                </a:schemeClr>
              </a:solidFill>
              <a:latin typeface="Arial Rounded MT Bold" pitchFamily="34" charset="0"/>
            </a:endParaRPr>
          </a:p>
        </p:txBody>
      </p:sp>
      <p:sp>
        <p:nvSpPr>
          <p:cNvPr id="3" name="Rectangle 2"/>
          <p:cNvSpPr/>
          <p:nvPr/>
        </p:nvSpPr>
        <p:spPr>
          <a:xfrm>
            <a:off x="1295400" y="1240971"/>
            <a:ext cx="6629400" cy="6063198"/>
          </a:xfrm>
          <a:prstGeom prst="rect">
            <a:avLst/>
          </a:prstGeom>
        </p:spPr>
        <p:txBody>
          <a:bodyPr wrap="square">
            <a:spAutoFit/>
          </a:bodyPr>
          <a:lstStyle/>
          <a:p>
            <a:pPr>
              <a:buFont typeface="Wingdings" pitchFamily="2" charset="2"/>
              <a:buChar char="v"/>
            </a:pPr>
            <a:r>
              <a:rPr lang="en-US" sz="3200" b="1" i="1" dirty="0" smtClean="0">
                <a:solidFill>
                  <a:srgbClr val="3535F9"/>
                </a:solidFill>
                <a:latin typeface="Arial Rounded MT Bold" pitchFamily="34" charset="0"/>
                <a:cs typeface="Times New Roman" panose="02020603050405020304" pitchFamily="18" charset="0"/>
              </a:rPr>
              <a:t>Recreation continues to have a large number of participants in their activities and events</a:t>
            </a:r>
          </a:p>
          <a:p>
            <a:endParaRPr lang="en-US" sz="3200" b="1" i="1" dirty="0" smtClean="0">
              <a:solidFill>
                <a:srgbClr val="3535F9"/>
              </a:solidFill>
              <a:latin typeface="Arial Rounded MT Bold" pitchFamily="34" charset="0"/>
              <a:cs typeface="Times New Roman" panose="02020603050405020304" pitchFamily="18" charset="0"/>
            </a:endParaRPr>
          </a:p>
          <a:p>
            <a:pPr>
              <a:buFont typeface="Wingdings" pitchFamily="2" charset="2"/>
              <a:buChar char="v"/>
            </a:pPr>
            <a:r>
              <a:rPr lang="en-US" sz="3200" b="1" i="1" dirty="0" smtClean="0">
                <a:solidFill>
                  <a:srgbClr val="3535F9"/>
                </a:solidFill>
                <a:latin typeface="Arial Rounded MT Bold" pitchFamily="34" charset="0"/>
                <a:cs typeface="Times New Roman" panose="02020603050405020304" pitchFamily="18" charset="0"/>
              </a:rPr>
              <a:t>Library offers diverse  </a:t>
            </a:r>
          </a:p>
          <a:p>
            <a:r>
              <a:rPr lang="en-US" sz="3200" b="1" i="1" dirty="0" smtClean="0">
                <a:solidFill>
                  <a:srgbClr val="3535F9"/>
                </a:solidFill>
                <a:latin typeface="Arial Rounded MT Bold" pitchFamily="34" charset="0"/>
                <a:cs typeface="Times New Roman" panose="02020603050405020304" pitchFamily="18" charset="0"/>
              </a:rPr>
              <a:t>   programming with last year’s attendance exceeding 250,000</a:t>
            </a:r>
          </a:p>
          <a:p>
            <a:endParaRPr lang="en-US" sz="3200" b="1" i="1" dirty="0" smtClean="0">
              <a:solidFill>
                <a:srgbClr val="3535F9"/>
              </a:solidFill>
              <a:latin typeface="Arial Rounded MT Bold" pitchFamily="34" charset="0"/>
              <a:cs typeface="Times New Roman" panose="02020603050405020304" pitchFamily="18" charset="0"/>
            </a:endParaRPr>
          </a:p>
          <a:p>
            <a:pPr>
              <a:buFont typeface="Wingdings" pitchFamily="2" charset="2"/>
              <a:buChar char="v"/>
            </a:pPr>
            <a:r>
              <a:rPr lang="en-US" sz="3200" b="1" i="1" dirty="0" smtClean="0">
                <a:solidFill>
                  <a:srgbClr val="3535F9"/>
                </a:solidFill>
                <a:latin typeface="Arial Rounded MT Bold" pitchFamily="34" charset="0"/>
                <a:cs typeface="Times New Roman" panose="02020603050405020304" pitchFamily="18" charset="0"/>
              </a:rPr>
              <a:t>Total budget is $1,521,230,</a:t>
            </a:r>
          </a:p>
          <a:p>
            <a:r>
              <a:rPr lang="en-US" sz="3200" b="1" i="1" dirty="0" smtClean="0">
                <a:solidFill>
                  <a:srgbClr val="3535F9"/>
                </a:solidFill>
                <a:latin typeface="Arial Rounded MT Bold" pitchFamily="34" charset="0"/>
                <a:cs typeface="Times New Roman" panose="02020603050405020304" pitchFamily="18" charset="0"/>
              </a:rPr>
              <a:t>     decrease of $4,660 (-0.31%</a:t>
            </a:r>
            <a:r>
              <a:rPr lang="en-US" sz="3600" b="1" i="1" dirty="0" smtClean="0">
                <a:solidFill>
                  <a:srgbClr val="3535F9"/>
                </a:solidFill>
                <a:latin typeface="Arial Rounded MT Bold" pitchFamily="34" charset="0"/>
                <a:cs typeface="Times New Roman" panose="02020603050405020304" pitchFamily="18" charset="0"/>
              </a:rPr>
              <a:t>)</a:t>
            </a:r>
          </a:p>
          <a:p>
            <a:pPr algn="ctr"/>
            <a:endParaRPr lang="en-US" sz="3200" b="1" i="1" dirty="0" smtClean="0">
              <a:solidFill>
                <a:srgbClr val="3535F9"/>
              </a:solidFill>
              <a:latin typeface="Arial Rounded MT Bold" pitchFamily="34" charset="0"/>
              <a:cs typeface="Times New Roman" panose="02020603050405020304" pitchFamily="18" charset="0"/>
            </a:endParaRPr>
          </a:p>
          <a:p>
            <a:endParaRPr lang="en-US" sz="3200" b="1" i="1" dirty="0">
              <a:solidFill>
                <a:srgbClr val="3535F9"/>
              </a:solidFill>
              <a:latin typeface="Arial Rounded MT Bold"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82133" y="457201"/>
            <a:ext cx="7704667" cy="858183"/>
          </a:xfrm>
        </p:spPr>
        <p:txBody>
          <a:bodyPr>
            <a:normAutofit/>
          </a:bodyPr>
          <a:lstStyle/>
          <a:p>
            <a:pPr algn="ctr" fontAlgn="auto">
              <a:spcAft>
                <a:spcPts val="0"/>
              </a:spcAft>
              <a:defRPr/>
            </a:pPr>
            <a:r>
              <a:rPr lang="en-US" sz="2800" b="1" i="1" cap="small" dirty="0" smtClean="0">
                <a:solidFill>
                  <a:schemeClr val="tx1">
                    <a:lumMod val="65000"/>
                    <a:lumOff val="35000"/>
                  </a:schemeClr>
                </a:solidFill>
                <a:latin typeface="Arial Rounded MT Bold" pitchFamily="34" charset="0"/>
              </a:rPr>
              <a:t>Debt Service/Transfers/Non-departmental</a:t>
            </a:r>
            <a:endParaRPr lang="en-US" sz="2800" b="1" i="1" cap="small" dirty="0">
              <a:solidFill>
                <a:schemeClr val="tx1">
                  <a:lumMod val="65000"/>
                  <a:lumOff val="35000"/>
                </a:schemeClr>
              </a:solidFill>
              <a:latin typeface="Arial Rounded MT Bold" pitchFamily="34" charset="0"/>
            </a:endParaRPr>
          </a:p>
        </p:txBody>
      </p:sp>
      <p:sp>
        <p:nvSpPr>
          <p:cNvPr id="45059" name="Content Placeholder 3"/>
          <p:cNvSpPr>
            <a:spLocks noGrp="1"/>
          </p:cNvSpPr>
          <p:nvPr>
            <p:ph idx="1"/>
          </p:nvPr>
        </p:nvSpPr>
        <p:spPr>
          <a:xfrm>
            <a:off x="977779" y="1315384"/>
            <a:ext cx="7704667" cy="4227232"/>
          </a:xfrm>
        </p:spPr>
        <p:txBody>
          <a:bodyPr>
            <a:normAutofit fontScale="47500" lnSpcReduction="20000"/>
          </a:bodyPr>
          <a:lstStyle/>
          <a:p>
            <a:pPr>
              <a:buNone/>
            </a:pPr>
            <a:endParaRPr lang="en-US" sz="2400" dirty="0" smtClean="0"/>
          </a:p>
          <a:p>
            <a:pPr lvl="1">
              <a:buFont typeface="Wingdings" panose="05000000000000000000" pitchFamily="2" charset="2"/>
              <a:buChar char="Ø"/>
            </a:pPr>
            <a:r>
              <a:rPr lang="en-US" sz="2800" b="1" i="1" dirty="0" smtClean="0">
                <a:solidFill>
                  <a:srgbClr val="3535F9"/>
                </a:solidFill>
                <a:latin typeface="Arial Rounded MT Bold" pitchFamily="34" charset="0"/>
              </a:rPr>
              <a:t> This area includes debt service, transfers, non-departmental budgets</a:t>
            </a:r>
            <a:r>
              <a:rPr lang="en-US" sz="2800" b="1" i="1" dirty="0">
                <a:solidFill>
                  <a:srgbClr val="3535F9"/>
                </a:solidFill>
                <a:latin typeface="Arial Rounded MT Bold" pitchFamily="34" charset="0"/>
              </a:rPr>
              <a:t> </a:t>
            </a:r>
            <a:r>
              <a:rPr lang="en-US" sz="2800" b="1" i="1" dirty="0" smtClean="0">
                <a:solidFill>
                  <a:srgbClr val="3535F9"/>
                </a:solidFill>
                <a:latin typeface="Arial Rounded MT Bold" pitchFamily="34" charset="0"/>
              </a:rPr>
              <a:t>and contingency</a:t>
            </a:r>
          </a:p>
          <a:p>
            <a:pPr marL="457200" lvl="1" indent="0">
              <a:buNone/>
            </a:pPr>
            <a:endParaRPr lang="en-US" sz="2800" b="1" i="1" dirty="0" smtClean="0">
              <a:solidFill>
                <a:srgbClr val="3535F9"/>
              </a:solidFill>
              <a:latin typeface="Arial Rounded MT Bold" pitchFamily="34" charset="0"/>
            </a:endParaRPr>
          </a:p>
          <a:p>
            <a:pPr lvl="1">
              <a:buFont typeface="Wingdings" panose="05000000000000000000" pitchFamily="2" charset="2"/>
              <a:buChar char="Ø"/>
            </a:pPr>
            <a:r>
              <a:rPr lang="en-US" sz="2800" b="1" i="1" dirty="0" smtClean="0">
                <a:solidFill>
                  <a:srgbClr val="3535F9"/>
                </a:solidFill>
                <a:latin typeface="Arial Rounded MT Bold" pitchFamily="34" charset="0"/>
              </a:rPr>
              <a:t>Debt service decrease of $32,752 reflects the estimated new debt service for Public Services Training facility at Haywood Community College</a:t>
            </a:r>
          </a:p>
          <a:p>
            <a:pPr marL="457200" lvl="1" indent="0">
              <a:buNone/>
            </a:pPr>
            <a:endParaRPr lang="en-US" sz="2800" b="1" i="1" dirty="0" smtClean="0">
              <a:solidFill>
                <a:srgbClr val="3535F9"/>
              </a:solidFill>
              <a:latin typeface="Arial Rounded MT Bold" pitchFamily="34" charset="0"/>
            </a:endParaRPr>
          </a:p>
          <a:p>
            <a:pPr lvl="1">
              <a:buFont typeface="Wingdings" panose="05000000000000000000" pitchFamily="2" charset="2"/>
              <a:buChar char="Ø"/>
            </a:pPr>
            <a:r>
              <a:rPr lang="en-US" sz="2800" b="1" i="1" dirty="0" smtClean="0">
                <a:solidFill>
                  <a:srgbClr val="3535F9"/>
                </a:solidFill>
                <a:latin typeface="Arial Rounded MT Bold" pitchFamily="34" charset="0"/>
              </a:rPr>
              <a:t>Special contingency of </a:t>
            </a:r>
            <a:r>
              <a:rPr lang="en-US" sz="2800" b="1" i="1" dirty="0" smtClean="0">
                <a:solidFill>
                  <a:srgbClr val="00B050"/>
                </a:solidFill>
                <a:latin typeface="Arial Rounded MT Bold" pitchFamily="34" charset="0"/>
              </a:rPr>
              <a:t>$200,000  </a:t>
            </a:r>
            <a:r>
              <a:rPr lang="en-US" sz="2800" b="1" i="1" dirty="0" smtClean="0">
                <a:solidFill>
                  <a:srgbClr val="3535F9"/>
                </a:solidFill>
                <a:latin typeface="Arial Rounded MT Bold" pitchFamily="34" charset="0"/>
              </a:rPr>
              <a:t>for Charter School</a:t>
            </a:r>
            <a:endParaRPr lang="en-US" sz="2800" b="1" i="1" dirty="0" smtClean="0">
              <a:solidFill>
                <a:srgbClr val="C00000"/>
              </a:solidFill>
              <a:latin typeface="Arial Rounded MT Bold" pitchFamily="34" charset="0"/>
            </a:endParaRPr>
          </a:p>
          <a:p>
            <a:pPr marL="457200" lvl="1" indent="0">
              <a:buNone/>
            </a:pPr>
            <a:endParaRPr lang="en-US" sz="2800" b="1" i="1" dirty="0" smtClean="0">
              <a:solidFill>
                <a:srgbClr val="3535F9"/>
              </a:solidFill>
              <a:latin typeface="Arial Rounded MT Bold" pitchFamily="34" charset="0"/>
            </a:endParaRPr>
          </a:p>
          <a:p>
            <a:pPr lvl="1">
              <a:buFont typeface="Wingdings" panose="05000000000000000000" pitchFamily="2" charset="2"/>
              <a:buChar char="Ø"/>
            </a:pPr>
            <a:r>
              <a:rPr lang="en-US" sz="2800" b="1" i="1" dirty="0" smtClean="0">
                <a:solidFill>
                  <a:srgbClr val="3535F9"/>
                </a:solidFill>
                <a:latin typeface="Arial Rounded MT Bold" pitchFamily="34" charset="0"/>
              </a:rPr>
              <a:t> Contingency is $475,000  </a:t>
            </a:r>
            <a:r>
              <a:rPr lang="en-US" sz="2800" b="1" i="1" dirty="0" smtClean="0">
                <a:solidFill>
                  <a:srgbClr val="00B050"/>
                </a:solidFill>
                <a:latin typeface="Arial Rounded MT Bold" pitchFamily="34" charset="0"/>
              </a:rPr>
              <a:t>($175,000 increase) </a:t>
            </a:r>
            <a:r>
              <a:rPr lang="en-US" sz="2800" b="1" i="1" dirty="0" smtClean="0">
                <a:solidFill>
                  <a:srgbClr val="3535F9"/>
                </a:solidFill>
                <a:latin typeface="Arial Rounded MT Bold" pitchFamily="34" charset="0"/>
              </a:rPr>
              <a:t>to cover all new projects</a:t>
            </a:r>
          </a:p>
          <a:p>
            <a:pPr lvl="1">
              <a:buFont typeface="Wingdings" panose="05000000000000000000" pitchFamily="2" charset="2"/>
              <a:buChar char="Ø"/>
            </a:pPr>
            <a:endParaRPr lang="en-US" sz="2800" b="1" i="1" dirty="0">
              <a:solidFill>
                <a:srgbClr val="3535F9"/>
              </a:solidFill>
              <a:latin typeface="Arial Rounded MT Bold" pitchFamily="34" charset="0"/>
            </a:endParaRPr>
          </a:p>
          <a:p>
            <a:pPr lvl="1">
              <a:spcAft>
                <a:spcPts val="0"/>
              </a:spcAft>
              <a:buFont typeface="Wingdings" panose="05000000000000000000" pitchFamily="2" charset="2"/>
              <a:buChar char="Ø"/>
              <a:defRPr/>
            </a:pPr>
            <a:r>
              <a:rPr lang="en-US" sz="3400" b="1" i="1" dirty="0" smtClean="0">
                <a:solidFill>
                  <a:srgbClr val="3535F9"/>
                </a:solidFill>
              </a:rPr>
              <a:t>  New </a:t>
            </a:r>
            <a:r>
              <a:rPr lang="en-US" sz="3400" b="1" i="1" dirty="0">
                <a:solidFill>
                  <a:srgbClr val="3535F9"/>
                </a:solidFill>
              </a:rPr>
              <a:t>EMS and Emergency Management building to better serve the public – </a:t>
            </a:r>
          </a:p>
          <a:p>
            <a:pPr marL="457200" lvl="1" indent="0">
              <a:spcAft>
                <a:spcPts val="0"/>
              </a:spcAft>
              <a:buNone/>
              <a:defRPr/>
            </a:pPr>
            <a:r>
              <a:rPr lang="en-US" sz="2800" b="1" i="1" dirty="0">
                <a:solidFill>
                  <a:srgbClr val="3535F9"/>
                </a:solidFill>
              </a:rPr>
              <a:t>	</a:t>
            </a:r>
            <a:r>
              <a:rPr lang="en-US" sz="2800" b="1" i="1" dirty="0">
                <a:solidFill>
                  <a:srgbClr val="00B050"/>
                </a:solidFill>
              </a:rPr>
              <a:t>$122,500 (estimate half year debt service)	</a:t>
            </a:r>
          </a:p>
          <a:p>
            <a:pPr marL="457200" lvl="1" indent="0">
              <a:buNone/>
            </a:pPr>
            <a:endParaRPr lang="en-US" sz="2800" b="1" i="1" dirty="0" smtClean="0">
              <a:solidFill>
                <a:srgbClr val="3535F9"/>
              </a:solidFill>
              <a:latin typeface="Arial Rounded MT Bold" pitchFamily="34" charset="0"/>
            </a:endParaRPr>
          </a:p>
          <a:p>
            <a:pPr lvl="1">
              <a:buFont typeface="Wingdings" panose="05000000000000000000" pitchFamily="2" charset="2"/>
              <a:buChar char="Ø"/>
            </a:pPr>
            <a:r>
              <a:rPr lang="en-US" sz="2800" b="1" i="1" dirty="0" smtClean="0">
                <a:solidFill>
                  <a:srgbClr val="3535F9"/>
                </a:solidFill>
                <a:latin typeface="Arial Rounded MT Bold" pitchFamily="34" charset="0"/>
              </a:rPr>
              <a:t>Total budget for this area is $9,695,486 which is an increase of $945,348 (10.80%)</a:t>
            </a:r>
          </a:p>
        </p:txBody>
      </p:sp>
      <p:sp>
        <p:nvSpPr>
          <p:cNvPr id="2" name="Rectangle 1"/>
          <p:cNvSpPr/>
          <p:nvPr/>
        </p:nvSpPr>
        <p:spPr>
          <a:xfrm>
            <a:off x="2986020" y="3244334"/>
            <a:ext cx="3871980" cy="369332"/>
          </a:xfrm>
          <a:prstGeom prst="rect">
            <a:avLst/>
          </a:prstGeom>
        </p:spPr>
        <p:txBody>
          <a:bodyPr wrap="square">
            <a:spAutoFit/>
          </a:bodyPr>
          <a:lstStyle/>
          <a:p>
            <a:r>
              <a:rPr lang="en-US" dirty="0" smtClean="0">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76201"/>
            <a:ext cx="7704667" cy="838200"/>
          </a:xfrm>
        </p:spPr>
        <p:txBody>
          <a:bodyPr>
            <a:normAutofit/>
          </a:bodyPr>
          <a:lstStyle/>
          <a:p>
            <a:r>
              <a:rPr lang="en-US" sz="3600" b="1" i="1" dirty="0" smtClean="0">
                <a:solidFill>
                  <a:schemeClr val="tx1">
                    <a:lumMod val="65000"/>
                    <a:lumOff val="35000"/>
                  </a:schemeClr>
                </a:solidFill>
                <a:latin typeface="Arial Rounded MT Bold" panose="020F0704030504030204" pitchFamily="34" charset="0"/>
              </a:rPr>
              <a:t>Salary Review</a:t>
            </a:r>
            <a:endParaRPr lang="en-US" sz="3600" b="1" i="1" dirty="0">
              <a:solidFill>
                <a:schemeClr val="tx1">
                  <a:lumMod val="65000"/>
                  <a:lumOff val="35000"/>
                </a:schemeClr>
              </a:solidFill>
              <a:latin typeface="Arial Rounded MT Bold" panose="020F0704030504030204" pitchFamily="34" charset="0"/>
            </a:endParaRPr>
          </a:p>
        </p:txBody>
      </p:sp>
      <p:sp>
        <p:nvSpPr>
          <p:cNvPr id="3" name="Content Placeholder 2"/>
          <p:cNvSpPr>
            <a:spLocks noGrp="1"/>
          </p:cNvSpPr>
          <p:nvPr>
            <p:ph idx="1"/>
          </p:nvPr>
        </p:nvSpPr>
        <p:spPr>
          <a:xfrm>
            <a:off x="1447800" y="1295400"/>
            <a:ext cx="7391400" cy="5257800"/>
          </a:xfrm>
        </p:spPr>
        <p:txBody>
          <a:bodyPr>
            <a:normAutofit/>
          </a:bodyPr>
          <a:lstStyle/>
          <a:p>
            <a:r>
              <a:rPr lang="en-US" b="1" dirty="0" smtClean="0">
                <a:solidFill>
                  <a:srgbClr val="3535F9"/>
                </a:solidFill>
              </a:rPr>
              <a:t>Direction from the April 23</a:t>
            </a:r>
            <a:r>
              <a:rPr lang="en-US" b="1" baseline="30000" dirty="0" smtClean="0">
                <a:solidFill>
                  <a:srgbClr val="3535F9"/>
                </a:solidFill>
              </a:rPr>
              <a:t>rd</a:t>
            </a:r>
            <a:r>
              <a:rPr lang="en-US" b="1" dirty="0" smtClean="0">
                <a:solidFill>
                  <a:srgbClr val="3535F9"/>
                </a:solidFill>
              </a:rPr>
              <a:t> BOCC Work Session to perform a salary review on County employees</a:t>
            </a:r>
          </a:p>
          <a:p>
            <a:r>
              <a:rPr lang="en-US" b="1" dirty="0" smtClean="0">
                <a:solidFill>
                  <a:srgbClr val="3535F9"/>
                </a:solidFill>
              </a:rPr>
              <a:t>Data obtained from multiple counties and the North Carolina Office of State Human Resources related to classification and compensation</a:t>
            </a:r>
          </a:p>
          <a:p>
            <a:pPr marL="0" indent="0">
              <a:buNone/>
            </a:pPr>
            <a:endParaRPr lang="en-US" b="1" dirty="0" smtClean="0">
              <a:solidFill>
                <a:srgbClr val="3535F9"/>
              </a:solidFill>
            </a:endParaRPr>
          </a:p>
          <a:p>
            <a:pPr marL="0" indent="0">
              <a:buNone/>
            </a:pPr>
            <a:endParaRPr lang="en-US" b="1" dirty="0" smtClean="0">
              <a:solidFill>
                <a:srgbClr val="3535F9"/>
              </a:solidFill>
            </a:endParaRPr>
          </a:p>
          <a:p>
            <a:endParaRPr lang="en-US" b="1" dirty="0" smtClean="0">
              <a:solidFill>
                <a:srgbClr val="3535F9"/>
              </a:solidFill>
            </a:endParaRPr>
          </a:p>
          <a:p>
            <a:r>
              <a:rPr lang="en-US" b="1" dirty="0" smtClean="0">
                <a:solidFill>
                  <a:srgbClr val="3535F9"/>
                </a:solidFill>
              </a:rPr>
              <a:t>Proposed new Haywood County Salary/Grade order listing – (new salary depends on 2% COLA)</a:t>
            </a:r>
          </a:p>
          <a:p>
            <a:pPr marL="0" indent="0">
              <a:buNone/>
            </a:pPr>
            <a:endParaRPr lang="en-US" b="1" dirty="0" smtClean="0">
              <a:solidFill>
                <a:srgbClr val="3535F9"/>
              </a:solidFill>
            </a:endParaRPr>
          </a:p>
          <a:p>
            <a:pPr marL="0" indent="0">
              <a:buNone/>
            </a:pPr>
            <a:endParaRPr lang="en-US" b="1" dirty="0" smtClean="0">
              <a:solidFill>
                <a:srgbClr val="3535F9"/>
              </a:solidFill>
            </a:endParaRPr>
          </a:p>
          <a:p>
            <a:endParaRPr lang="en-US" b="1" dirty="0">
              <a:solidFill>
                <a:srgbClr val="3535F9"/>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401847244"/>
              </p:ext>
            </p:extLst>
          </p:nvPr>
        </p:nvGraphicFramePr>
        <p:xfrm>
          <a:off x="381000" y="5465878"/>
          <a:ext cx="8686799" cy="1098208"/>
        </p:xfrm>
        <a:graphic>
          <a:graphicData uri="http://schemas.openxmlformats.org/drawingml/2006/table">
            <a:tbl>
              <a:tblPr>
                <a:tableStyleId>{5C22544A-7EE6-4342-B048-85BDC9FD1C3A}</a:tableStyleId>
              </a:tblPr>
              <a:tblGrid>
                <a:gridCol w="457200"/>
                <a:gridCol w="815863"/>
                <a:gridCol w="1204695"/>
                <a:gridCol w="36842"/>
                <a:gridCol w="1295400"/>
                <a:gridCol w="1295400"/>
                <a:gridCol w="76200"/>
                <a:gridCol w="1066800"/>
                <a:gridCol w="976270"/>
                <a:gridCol w="171922"/>
                <a:gridCol w="610444"/>
                <a:gridCol w="679763"/>
              </a:tblGrid>
              <a:tr h="568099">
                <a:tc>
                  <a:txBody>
                    <a:bodyPr/>
                    <a:lstStyle/>
                    <a:p>
                      <a:pPr algn="ctr" fontAlgn="b"/>
                      <a:r>
                        <a:rPr lang="en-US" sz="1100" b="1" u="none" strike="noStrike" dirty="0">
                          <a:effectLst/>
                        </a:rPr>
                        <a:t>Grade</a:t>
                      </a:r>
                      <a:endParaRPr lang="en-US" sz="1100" b="1" i="0" u="none" strike="noStrike" dirty="0">
                        <a:effectLst/>
                        <a:latin typeface="Arial" panose="020B0604020202020204" pitchFamily="34" charset="0"/>
                      </a:endParaRPr>
                    </a:p>
                  </a:txBody>
                  <a:tcPr marL="5721" marR="5721" marT="5721" marB="0" anchor="b"/>
                </a:tc>
                <a:tc>
                  <a:txBody>
                    <a:bodyPr/>
                    <a:lstStyle/>
                    <a:p>
                      <a:pPr algn="ctr" fontAlgn="b"/>
                      <a:r>
                        <a:rPr lang="en-US" sz="1100" b="1" u="none" strike="noStrike" dirty="0">
                          <a:effectLst/>
                        </a:rPr>
                        <a:t>Title</a:t>
                      </a:r>
                      <a:endParaRPr lang="en-US" sz="1100" b="1" i="0" u="none" strike="noStrike" dirty="0">
                        <a:effectLst/>
                        <a:latin typeface="Arial" panose="020B0604020202020204" pitchFamily="34" charset="0"/>
                      </a:endParaRPr>
                    </a:p>
                  </a:txBody>
                  <a:tcPr marL="5721" marR="5721" marT="5721" marB="0" anchor="b"/>
                </a:tc>
                <a:tc>
                  <a:txBody>
                    <a:bodyPr/>
                    <a:lstStyle/>
                    <a:p>
                      <a:pPr algn="ctr" fontAlgn="b"/>
                      <a:r>
                        <a:rPr lang="en-US" sz="1100" b="1" u="none" strike="noStrike" dirty="0" smtClean="0">
                          <a:effectLst/>
                        </a:rPr>
                        <a:t>          Min</a:t>
                      </a:r>
                      <a:endParaRPr lang="en-US" sz="1100" b="1" i="0" u="none" strike="noStrike" dirty="0">
                        <a:effectLst/>
                        <a:latin typeface="Arial" panose="020B0604020202020204" pitchFamily="34" charset="0"/>
                      </a:endParaRPr>
                    </a:p>
                  </a:txBody>
                  <a:tcPr marL="5721" marR="5721" marT="5721" marB="0" anchor="b"/>
                </a:tc>
                <a:tc>
                  <a:txBody>
                    <a:bodyPr/>
                    <a:lstStyle/>
                    <a:p>
                      <a:pPr algn="ctr" fontAlgn="b"/>
                      <a:r>
                        <a:rPr lang="en-US" sz="1100" b="1" u="none" strike="noStrike" dirty="0" smtClean="0">
                          <a:effectLst/>
                        </a:rPr>
                        <a:t> </a:t>
                      </a:r>
                      <a:endParaRPr lang="en-US" sz="1100" b="1" i="0" u="none" strike="noStrike" dirty="0">
                        <a:effectLst/>
                        <a:latin typeface="Arial" panose="020B0604020202020204" pitchFamily="34" charset="0"/>
                      </a:endParaRPr>
                    </a:p>
                  </a:txBody>
                  <a:tcPr marL="5721" marR="5721" marT="5721" marB="0" anchor="b"/>
                </a:tc>
                <a:tc>
                  <a:txBody>
                    <a:bodyPr/>
                    <a:lstStyle/>
                    <a:p>
                      <a:pPr algn="ctr" fontAlgn="b"/>
                      <a:r>
                        <a:rPr lang="en-US" sz="1100" b="1" i="0" u="none" strike="noStrike" dirty="0" smtClean="0">
                          <a:effectLst/>
                          <a:latin typeface="+mn-lt"/>
                        </a:rPr>
                        <a:t>              New</a:t>
                      </a:r>
                      <a:r>
                        <a:rPr lang="en-US" sz="1100" b="1" i="0" u="none" strike="noStrike" baseline="0" dirty="0" smtClean="0">
                          <a:effectLst/>
                          <a:latin typeface="+mn-lt"/>
                        </a:rPr>
                        <a:t> Min</a:t>
                      </a:r>
                      <a:endParaRPr lang="en-US" sz="1100" b="1" i="0" u="none" strike="noStrike" dirty="0">
                        <a:effectLst/>
                        <a:latin typeface="Arial" panose="020B0604020202020204" pitchFamily="34" charset="0"/>
                      </a:endParaRPr>
                    </a:p>
                  </a:txBody>
                  <a:tcPr marL="5721" marR="5721" marT="5721" marB="0" anchor="b"/>
                </a:tc>
                <a:tc>
                  <a:txBody>
                    <a:bodyPr/>
                    <a:lstStyle/>
                    <a:p>
                      <a:pPr algn="ctr" fontAlgn="b"/>
                      <a:r>
                        <a:rPr lang="en-US" sz="1100" b="1" u="none" strike="noStrike" dirty="0" smtClean="0">
                          <a:effectLst/>
                        </a:rPr>
                        <a:t>                Max</a:t>
                      </a:r>
                      <a:endParaRPr lang="en-US" sz="1100" b="1" i="0" u="none" strike="noStrike" dirty="0">
                        <a:effectLst/>
                        <a:latin typeface="Arial" panose="020B0604020202020204" pitchFamily="34" charset="0"/>
                      </a:endParaRPr>
                    </a:p>
                  </a:txBody>
                  <a:tcPr marL="5721" marR="5721" marT="5721" marB="0" anchor="b"/>
                </a:tc>
                <a:tc>
                  <a:txBody>
                    <a:bodyPr/>
                    <a:lstStyle/>
                    <a:p>
                      <a:pPr algn="ctr" fontAlgn="b"/>
                      <a:r>
                        <a:rPr lang="en-US" sz="1100" b="1" u="none" strike="noStrike" dirty="0" smtClean="0">
                          <a:effectLst/>
                        </a:rPr>
                        <a:t> </a:t>
                      </a:r>
                      <a:endParaRPr lang="en-US" sz="1100" b="1" i="0" u="none" strike="noStrike" dirty="0">
                        <a:effectLst/>
                        <a:latin typeface="Arial" panose="020B0604020202020204" pitchFamily="34" charset="0"/>
                      </a:endParaRPr>
                    </a:p>
                  </a:txBody>
                  <a:tcPr marL="5721" marR="5721" marT="5721" marB="0" anchor="b"/>
                </a:tc>
                <a:tc>
                  <a:txBody>
                    <a:bodyPr/>
                    <a:lstStyle/>
                    <a:p>
                      <a:pPr algn="ctr" fontAlgn="b"/>
                      <a:r>
                        <a:rPr lang="en-US" sz="1100" b="1" u="none" strike="noStrike" dirty="0" smtClean="0">
                          <a:effectLst/>
                        </a:rPr>
                        <a:t>                New Max </a:t>
                      </a:r>
                      <a:endParaRPr lang="en-US" sz="1100" b="1" i="0" u="none" strike="noStrike" dirty="0">
                        <a:effectLst/>
                        <a:latin typeface="Arial" panose="020B0604020202020204" pitchFamily="34" charset="0"/>
                      </a:endParaRPr>
                    </a:p>
                  </a:txBody>
                  <a:tcPr marL="5721" marR="5721" marT="5721" marB="0" anchor="b"/>
                </a:tc>
                <a:tc>
                  <a:txBody>
                    <a:bodyPr/>
                    <a:lstStyle/>
                    <a:p>
                      <a:pPr algn="ctr" fontAlgn="b"/>
                      <a:r>
                        <a:rPr lang="en-US" sz="1100" b="1" u="none" strike="noStrike" dirty="0">
                          <a:effectLst/>
                        </a:rPr>
                        <a:t>Hrly. Rate</a:t>
                      </a:r>
                      <a:endParaRPr lang="en-US" sz="1100" b="1" i="0" u="none" strike="noStrike" dirty="0">
                        <a:effectLst/>
                        <a:latin typeface="Arial" panose="020B0604020202020204" pitchFamily="34" charset="0"/>
                      </a:endParaRPr>
                    </a:p>
                  </a:txBody>
                  <a:tcPr marL="5721" marR="5721" marT="5721" marB="0" anchor="b"/>
                </a:tc>
                <a:tc>
                  <a:txBody>
                    <a:bodyPr/>
                    <a:lstStyle/>
                    <a:p>
                      <a:pPr algn="l" fontAlgn="b"/>
                      <a:r>
                        <a:rPr lang="en-US" sz="1100" b="1" u="none" strike="noStrike" dirty="0">
                          <a:effectLst/>
                        </a:rPr>
                        <a:t> </a:t>
                      </a:r>
                      <a:endParaRPr lang="en-US" sz="1100" b="1" i="0" u="none" strike="noStrike" dirty="0">
                        <a:effectLst/>
                        <a:latin typeface="Arial" panose="020B0604020202020204" pitchFamily="34" charset="0"/>
                      </a:endParaRPr>
                    </a:p>
                  </a:txBody>
                  <a:tcPr marL="5721" marR="5721" marT="5721" marB="0" anchor="b"/>
                </a:tc>
                <a:tc>
                  <a:txBody>
                    <a:bodyPr/>
                    <a:lstStyle/>
                    <a:p>
                      <a:pPr algn="l" fontAlgn="b"/>
                      <a:r>
                        <a:rPr lang="en-US" sz="1100" b="1" u="none" strike="noStrike" dirty="0">
                          <a:effectLst/>
                        </a:rPr>
                        <a:t>Notes</a:t>
                      </a:r>
                      <a:endParaRPr lang="en-US" sz="1100" b="1" i="0" u="none" strike="noStrike" dirty="0">
                        <a:effectLst/>
                        <a:latin typeface="Arial" panose="020B0604020202020204" pitchFamily="34" charset="0"/>
                      </a:endParaRPr>
                    </a:p>
                  </a:txBody>
                  <a:tcPr marL="5721" marR="5721" marT="5721" marB="0" anchor="b"/>
                </a:tc>
                <a:tc>
                  <a:txBody>
                    <a:bodyPr/>
                    <a:lstStyle/>
                    <a:p>
                      <a:pPr algn="l" fontAlgn="b"/>
                      <a:r>
                        <a:rPr lang="en-US" sz="1100" b="1" u="none" strike="noStrike" dirty="0">
                          <a:effectLst/>
                        </a:rPr>
                        <a:t> </a:t>
                      </a:r>
                      <a:endParaRPr lang="en-US" sz="1100" b="1" i="0" u="none" strike="noStrike" dirty="0">
                        <a:effectLst/>
                        <a:latin typeface="Arial" panose="020B0604020202020204" pitchFamily="34" charset="0"/>
                      </a:endParaRPr>
                    </a:p>
                  </a:txBody>
                  <a:tcPr marL="5721" marR="5721" marT="5721" marB="0" anchor="b"/>
                </a:tc>
              </a:tr>
              <a:tr h="250068">
                <a:tc>
                  <a:txBody>
                    <a:bodyPr/>
                    <a:lstStyle/>
                    <a:p>
                      <a:pPr algn="l" fontAlgn="b"/>
                      <a:r>
                        <a:rPr lang="en-US" sz="1200" b="1" u="none" strike="noStrike" dirty="0">
                          <a:effectLst/>
                        </a:rPr>
                        <a:t>53</a:t>
                      </a:r>
                      <a:endParaRPr lang="en-US" sz="1200" b="1" i="0" u="none" strike="noStrike" dirty="0">
                        <a:effectLst/>
                        <a:latin typeface="Arial" panose="020B0604020202020204" pitchFamily="34" charset="0"/>
                      </a:endParaRPr>
                    </a:p>
                  </a:txBody>
                  <a:tcPr marL="5721" marR="5721" marT="5721" marB="0" anchor="b"/>
                </a:tc>
                <a:tc>
                  <a:txBody>
                    <a:bodyPr/>
                    <a:lstStyle/>
                    <a:p>
                      <a:pPr algn="l" fontAlgn="b"/>
                      <a:r>
                        <a:rPr lang="en-US" sz="1200" b="1" u="none" strike="noStrike" dirty="0">
                          <a:effectLst/>
                        </a:rPr>
                        <a:t>Custodian II</a:t>
                      </a:r>
                      <a:endParaRPr lang="en-US" sz="1200" b="1" i="0" u="none" strike="noStrike" dirty="0">
                        <a:effectLst/>
                        <a:latin typeface="Arial" panose="020B0604020202020204" pitchFamily="34" charset="0"/>
                      </a:endParaRPr>
                    </a:p>
                  </a:txBody>
                  <a:tcPr marL="5721" marR="5721" marT="5721" marB="0" anchor="b"/>
                </a:tc>
                <a:tc>
                  <a:txBody>
                    <a:bodyPr/>
                    <a:lstStyle/>
                    <a:p>
                      <a:pPr algn="r" fontAlgn="b"/>
                      <a:r>
                        <a:rPr lang="en-US" sz="1200" b="1" u="none" strike="noStrike" dirty="0">
                          <a:effectLst/>
                        </a:rPr>
                        <a:t>$18,376.06 </a:t>
                      </a:r>
                      <a:endParaRPr lang="en-US" sz="1200" b="1" i="0" u="none" strike="noStrike" dirty="0">
                        <a:effectLst/>
                        <a:latin typeface="Arial" panose="020B0604020202020204" pitchFamily="34" charset="0"/>
                      </a:endParaRPr>
                    </a:p>
                  </a:txBody>
                  <a:tcPr marL="5721" marR="5721" marT="5721" marB="0" anchor="b"/>
                </a:tc>
                <a:tc>
                  <a:txBody>
                    <a:bodyPr/>
                    <a:lstStyle/>
                    <a:p>
                      <a:pPr algn="r" fontAlgn="b"/>
                      <a:r>
                        <a:rPr lang="en-US" sz="1200" b="1" u="none" strike="noStrike" dirty="0" smtClean="0">
                          <a:effectLst/>
                        </a:rPr>
                        <a:t> </a:t>
                      </a:r>
                      <a:endParaRPr lang="en-US" sz="1200" b="1" i="0" u="none" strike="noStrike" dirty="0">
                        <a:effectLst/>
                        <a:latin typeface="Arial" panose="020B0604020202020204" pitchFamily="34" charset="0"/>
                      </a:endParaRPr>
                    </a:p>
                  </a:txBody>
                  <a:tcPr marL="5721" marR="5721" marT="5721" marB="0" anchor="b"/>
                </a:tc>
                <a:tc>
                  <a:txBody>
                    <a:bodyPr/>
                    <a:lstStyle/>
                    <a:p>
                      <a:pPr algn="r" fontAlgn="b"/>
                      <a:r>
                        <a:rPr lang="en-US" sz="1200" b="1" u="none" strike="noStrike" dirty="0">
                          <a:effectLst/>
                        </a:rPr>
                        <a:t>$20,685.60 </a:t>
                      </a:r>
                      <a:endParaRPr lang="en-US" sz="1200" b="1" i="0" u="none" strike="noStrike" dirty="0">
                        <a:effectLst/>
                        <a:latin typeface="Arial" panose="020B0604020202020204" pitchFamily="34" charset="0"/>
                      </a:endParaRPr>
                    </a:p>
                  </a:txBody>
                  <a:tcPr marL="5721" marR="5721" marT="5721" marB="0" anchor="b"/>
                </a:tc>
                <a:tc>
                  <a:txBody>
                    <a:bodyPr/>
                    <a:lstStyle/>
                    <a:p>
                      <a:pPr algn="r" fontAlgn="b"/>
                      <a:r>
                        <a:rPr lang="en-US" sz="1200" b="1" u="none" strike="noStrike" dirty="0">
                          <a:effectLst/>
                        </a:rPr>
                        <a:t>$27,565.23 </a:t>
                      </a:r>
                      <a:endParaRPr lang="en-US" sz="1200" b="1" i="0" u="none" strike="noStrike" dirty="0">
                        <a:effectLst/>
                        <a:latin typeface="Arial" panose="020B0604020202020204" pitchFamily="34" charset="0"/>
                      </a:endParaRPr>
                    </a:p>
                  </a:txBody>
                  <a:tcPr marL="5721" marR="5721" marT="5721" marB="0" anchor="b"/>
                </a:tc>
                <a:tc>
                  <a:txBody>
                    <a:bodyPr/>
                    <a:lstStyle/>
                    <a:p>
                      <a:pPr algn="r" fontAlgn="b"/>
                      <a:r>
                        <a:rPr lang="en-US" sz="1200" b="1" u="none" strike="noStrike" dirty="0" smtClean="0">
                          <a:effectLst/>
                        </a:rPr>
                        <a:t> </a:t>
                      </a:r>
                      <a:endParaRPr lang="en-US" sz="1200" b="1" i="0" u="none" strike="noStrike" dirty="0">
                        <a:effectLst/>
                        <a:latin typeface="Arial" panose="020B0604020202020204" pitchFamily="34" charset="0"/>
                      </a:endParaRPr>
                    </a:p>
                  </a:txBody>
                  <a:tcPr marL="5721" marR="5721" marT="5721" marB="0" anchor="b"/>
                </a:tc>
                <a:tc>
                  <a:txBody>
                    <a:bodyPr/>
                    <a:lstStyle/>
                    <a:p>
                      <a:pPr algn="r" fontAlgn="b"/>
                      <a:r>
                        <a:rPr lang="en-US" sz="1200" b="1" u="none" strike="noStrike" dirty="0">
                          <a:effectLst/>
                        </a:rPr>
                        <a:t>$29,522.36 </a:t>
                      </a:r>
                      <a:endParaRPr lang="en-US" sz="1200" b="1" i="0" u="none" strike="noStrike" dirty="0">
                        <a:effectLst/>
                        <a:latin typeface="Arial" panose="020B0604020202020204" pitchFamily="34" charset="0"/>
                      </a:endParaRPr>
                    </a:p>
                  </a:txBody>
                  <a:tcPr marL="5721" marR="5721" marT="5721" marB="0" anchor="b"/>
                </a:tc>
                <a:tc>
                  <a:txBody>
                    <a:bodyPr/>
                    <a:lstStyle/>
                    <a:p>
                      <a:pPr algn="r" fontAlgn="b"/>
                      <a:r>
                        <a:rPr lang="en-US" sz="1200" b="1" u="none" strike="noStrike" dirty="0">
                          <a:effectLst/>
                        </a:rPr>
                        <a:t>9.9450</a:t>
                      </a:r>
                      <a:endParaRPr lang="en-US" sz="1200" b="1" i="0" u="none" strike="noStrike" dirty="0">
                        <a:effectLst/>
                        <a:latin typeface="Arial" panose="020B0604020202020204" pitchFamily="34" charset="0"/>
                      </a:endParaRPr>
                    </a:p>
                  </a:txBody>
                  <a:tcPr marL="5721" marR="5721" marT="5721" marB="0" anchor="b"/>
                </a:tc>
                <a:tc gridSpan="3">
                  <a:txBody>
                    <a:bodyPr/>
                    <a:lstStyle/>
                    <a:p>
                      <a:pPr algn="l" fontAlgn="b"/>
                      <a:r>
                        <a:rPr lang="en-US" sz="800" b="1" u="none" strike="noStrike" dirty="0">
                          <a:effectLst/>
                        </a:rPr>
                        <a:t>state plan, between housekeeper lead supervisor </a:t>
                      </a:r>
                      <a:endParaRPr lang="en-US" sz="800" b="1" i="0" u="none" strike="noStrike" dirty="0">
                        <a:effectLst/>
                        <a:latin typeface="Arial" panose="020B0604020202020204" pitchFamily="34" charset="0"/>
                      </a:endParaRPr>
                    </a:p>
                  </a:txBody>
                  <a:tcPr marL="5721" marR="5721" marT="5721" marB="0" anchor="b"/>
                </a:tc>
                <a:tc hMerge="1">
                  <a:txBody>
                    <a:bodyPr/>
                    <a:lstStyle/>
                    <a:p>
                      <a:endParaRPr lang="en-US"/>
                    </a:p>
                  </a:txBody>
                  <a:tcPr/>
                </a:tc>
                <a:tc hMerge="1">
                  <a:txBody>
                    <a:bodyPr/>
                    <a:lstStyle/>
                    <a:p>
                      <a:endParaRPr lang="en-US"/>
                    </a:p>
                  </a:txBody>
                  <a:tcPr/>
                </a:tc>
              </a:tr>
              <a:tr h="264996">
                <a:tc>
                  <a:txBody>
                    <a:bodyPr/>
                    <a:lstStyle/>
                    <a:p>
                      <a:pPr algn="l" fontAlgn="b"/>
                      <a:r>
                        <a:rPr lang="en-US" sz="800" b="1" u="none" strike="noStrike" dirty="0">
                          <a:effectLst/>
                        </a:rPr>
                        <a:t> </a:t>
                      </a:r>
                      <a:endParaRPr lang="en-US" sz="800" b="1" i="0" u="none" strike="noStrike" dirty="0">
                        <a:effectLst/>
                        <a:latin typeface="Arial" panose="020B0604020202020204" pitchFamily="34" charset="0"/>
                      </a:endParaRPr>
                    </a:p>
                  </a:txBody>
                  <a:tcPr marL="5721" marR="5721" marT="5721" marB="0" anchor="b"/>
                </a:tc>
                <a:tc>
                  <a:txBody>
                    <a:bodyPr/>
                    <a:lstStyle/>
                    <a:p>
                      <a:pPr algn="l" fontAlgn="b"/>
                      <a:r>
                        <a:rPr lang="en-US" sz="800" b="1" u="none" strike="noStrike" dirty="0">
                          <a:effectLst/>
                        </a:rPr>
                        <a:t> </a:t>
                      </a:r>
                      <a:endParaRPr lang="en-US" sz="800" b="1" i="0" u="none" strike="noStrike" dirty="0">
                        <a:effectLst/>
                        <a:latin typeface="Arial" panose="020B0604020202020204" pitchFamily="34" charset="0"/>
                      </a:endParaRPr>
                    </a:p>
                  </a:txBody>
                  <a:tcPr marL="5721" marR="5721" marT="5721" marB="0" anchor="b"/>
                </a:tc>
                <a:tc>
                  <a:txBody>
                    <a:bodyPr/>
                    <a:lstStyle/>
                    <a:p>
                      <a:endParaRPr lang="en-US" dirty="0"/>
                    </a:p>
                  </a:txBody>
                  <a:tcPr marL="5721" marR="5721" marT="5721" marB="0" anchor="b"/>
                </a:tc>
                <a:tc>
                  <a:txBody>
                    <a:bodyPr/>
                    <a:lstStyle/>
                    <a:p>
                      <a:endParaRPr lang="en-US" dirty="0"/>
                    </a:p>
                  </a:txBody>
                  <a:tcPr marL="5721" marR="5721" marT="5721" marB="0" anchor="b"/>
                </a:tc>
                <a:tc>
                  <a:txBody>
                    <a:bodyPr/>
                    <a:lstStyle/>
                    <a:p>
                      <a:endParaRPr lang="en-US" dirty="0"/>
                    </a:p>
                  </a:txBody>
                  <a:tcPr marL="5721" marR="5721" marT="5721" marB="0" anchor="b"/>
                </a:tc>
                <a:tc>
                  <a:txBody>
                    <a:bodyPr/>
                    <a:lstStyle/>
                    <a:p>
                      <a:endParaRPr lang="en-US" dirty="0"/>
                    </a:p>
                  </a:txBody>
                  <a:tcPr marL="5721" marR="5721" marT="5721" marB="0" anchor="b"/>
                </a:tc>
                <a:tc>
                  <a:txBody>
                    <a:bodyPr/>
                    <a:lstStyle/>
                    <a:p>
                      <a:endParaRPr lang="en-US" dirty="0"/>
                    </a:p>
                  </a:txBody>
                  <a:tcPr marL="5721" marR="5721" marT="5721" marB="0" anchor="b"/>
                </a:tc>
                <a:tc>
                  <a:txBody>
                    <a:bodyPr/>
                    <a:lstStyle/>
                    <a:p>
                      <a:endParaRPr lang="en-US" dirty="0"/>
                    </a:p>
                  </a:txBody>
                  <a:tcPr marL="5721" marR="5721" marT="5721" marB="0" anchor="b"/>
                </a:tc>
                <a:tc>
                  <a:txBody>
                    <a:bodyPr/>
                    <a:lstStyle/>
                    <a:p>
                      <a:endParaRPr lang="en-US" dirty="0"/>
                    </a:p>
                  </a:txBody>
                  <a:tcPr marL="5721" marR="5721" marT="5721" marB="0" anchor="b"/>
                </a:tc>
                <a:tc>
                  <a:txBody>
                    <a:bodyPr/>
                    <a:lstStyle/>
                    <a:p>
                      <a:pPr algn="l" fontAlgn="b"/>
                      <a:r>
                        <a:rPr lang="en-US" sz="800" b="1" u="none" strike="noStrike" dirty="0">
                          <a:effectLst/>
                        </a:rPr>
                        <a:t> </a:t>
                      </a:r>
                      <a:endParaRPr lang="en-US" sz="800" b="1" i="0" u="none" strike="noStrike" dirty="0">
                        <a:effectLst/>
                        <a:latin typeface="Arial" panose="020B0604020202020204" pitchFamily="34" charset="0"/>
                      </a:endParaRPr>
                    </a:p>
                  </a:txBody>
                  <a:tcPr marL="5721" marR="5721" marT="5721" marB="0" anchor="b"/>
                </a:tc>
                <a:tc>
                  <a:txBody>
                    <a:bodyPr/>
                    <a:lstStyle/>
                    <a:p>
                      <a:pPr algn="l" fontAlgn="b"/>
                      <a:r>
                        <a:rPr lang="en-US" sz="800" b="1" u="none" strike="noStrike" dirty="0">
                          <a:effectLst/>
                        </a:rPr>
                        <a:t> </a:t>
                      </a:r>
                      <a:endParaRPr lang="en-US" sz="800" b="1" i="0" u="none" strike="noStrike" dirty="0">
                        <a:effectLst/>
                        <a:latin typeface="Arial" panose="020B0604020202020204" pitchFamily="34" charset="0"/>
                      </a:endParaRPr>
                    </a:p>
                  </a:txBody>
                  <a:tcPr marL="5721" marR="5721" marT="5721" marB="0" anchor="b"/>
                </a:tc>
                <a:tc>
                  <a:txBody>
                    <a:bodyPr/>
                    <a:lstStyle/>
                    <a:p>
                      <a:pPr algn="l" fontAlgn="b"/>
                      <a:r>
                        <a:rPr lang="en-US" sz="800" b="1" u="none" strike="noStrike" dirty="0">
                          <a:effectLst/>
                        </a:rPr>
                        <a:t> </a:t>
                      </a:r>
                      <a:endParaRPr lang="en-US" sz="800" b="1" i="0" u="none" strike="noStrike" dirty="0">
                        <a:effectLst/>
                        <a:latin typeface="Arial" panose="020B0604020202020204" pitchFamily="34" charset="0"/>
                      </a:endParaRPr>
                    </a:p>
                  </a:txBody>
                  <a:tcPr marL="5721" marR="5721" marT="5721" marB="0" anchor="b"/>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314631437"/>
              </p:ext>
            </p:extLst>
          </p:nvPr>
        </p:nvGraphicFramePr>
        <p:xfrm>
          <a:off x="990600" y="3048001"/>
          <a:ext cx="7848600" cy="1539240"/>
        </p:xfrm>
        <a:graphic>
          <a:graphicData uri="http://schemas.openxmlformats.org/drawingml/2006/table">
            <a:tbl>
              <a:tblPr>
                <a:tableStyleId>{5C22544A-7EE6-4342-B048-85BDC9FD1C3A}</a:tableStyleId>
              </a:tblPr>
              <a:tblGrid>
                <a:gridCol w="1736661"/>
                <a:gridCol w="420271"/>
                <a:gridCol w="420271"/>
                <a:gridCol w="900581"/>
                <a:gridCol w="1092704"/>
                <a:gridCol w="1092704"/>
                <a:gridCol w="1092704"/>
                <a:gridCol w="1092704"/>
              </a:tblGrid>
              <a:tr h="180975">
                <a:tc>
                  <a:txBody>
                    <a:bodyPr/>
                    <a:lstStyle/>
                    <a:p>
                      <a:pPr algn="l" fontAlgn="b"/>
                      <a:r>
                        <a:rPr lang="en-US" sz="1000" u="none" strike="noStrike" dirty="0">
                          <a:effectLst/>
                        </a:rPr>
                        <a:t> </a:t>
                      </a:r>
                      <a:endParaRPr lang="en-US" sz="1000" b="1" i="0" u="none" strike="noStrike" dirty="0">
                        <a:effectLst/>
                        <a:latin typeface="Arial" panose="020B0604020202020204" pitchFamily="34" charset="0"/>
                      </a:endParaRPr>
                    </a:p>
                  </a:txBody>
                  <a:tcPr marL="9525" marR="9525" marT="9525" marB="0" anchor="b"/>
                </a:tc>
                <a:tc>
                  <a:txBody>
                    <a:bodyPr/>
                    <a:lstStyle/>
                    <a:p>
                      <a:pPr algn="ctr" fontAlgn="b"/>
                      <a:r>
                        <a:rPr lang="en-US" sz="1000" u="none" strike="noStrike" dirty="0">
                          <a:effectLst/>
                        </a:rPr>
                        <a:t> </a:t>
                      </a:r>
                      <a:endParaRPr lang="en-US" sz="1000" b="0"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 </a:t>
                      </a:r>
                      <a:endParaRPr lang="en-US" sz="1200" b="1" i="0" u="none" strike="noStrike" dirty="0">
                        <a:effectLst/>
                        <a:latin typeface="Arial" panose="020B0604020202020204" pitchFamily="34" charset="0"/>
                      </a:endParaRPr>
                    </a:p>
                  </a:txBody>
                  <a:tcPr marL="9525" marR="9525" marT="9525" marB="0" anchor="b"/>
                </a:tc>
                <a:tc>
                  <a:txBody>
                    <a:bodyPr/>
                    <a:lstStyle/>
                    <a:p>
                      <a:pPr algn="l" fontAlgn="b"/>
                      <a:r>
                        <a:rPr lang="en-US" sz="1200" b="1" u="none" strike="noStrike" dirty="0" smtClean="0">
                          <a:effectLst/>
                        </a:rPr>
                        <a:t>COUNTY</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MIN.</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MAX.</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AVERAGE</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OTHER</a:t>
                      </a:r>
                      <a:endParaRPr lang="en-US" sz="1200" b="1" i="0" u="none" strike="noStrike" dirty="0">
                        <a:effectLst/>
                        <a:latin typeface="Arial" panose="020B0604020202020204" pitchFamily="34" charset="0"/>
                      </a:endParaRPr>
                    </a:p>
                  </a:txBody>
                  <a:tcPr marL="9525" marR="9525" marT="9525" marB="0" anchor="b"/>
                </a:tc>
              </a:tr>
              <a:tr h="180975">
                <a:tc>
                  <a:txBody>
                    <a:bodyPr/>
                    <a:lstStyle/>
                    <a:p>
                      <a:pPr algn="l" fontAlgn="b"/>
                      <a:r>
                        <a:rPr lang="en-US" sz="1200" b="1" u="none" strike="noStrike" dirty="0">
                          <a:effectLst/>
                        </a:rPr>
                        <a:t>Animal Services Officer</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 </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 </a:t>
                      </a:r>
                      <a:endParaRPr lang="en-US" sz="1200" b="1" i="0" u="none" strike="noStrike" dirty="0">
                        <a:effectLst/>
                        <a:latin typeface="Arial" panose="020B0604020202020204" pitchFamily="34" charset="0"/>
                      </a:endParaRPr>
                    </a:p>
                  </a:txBody>
                  <a:tcPr marL="9525" marR="9525" marT="9525" marB="0" anchor="b"/>
                </a:tc>
                <a:tc>
                  <a:txBody>
                    <a:bodyPr/>
                    <a:lstStyle/>
                    <a:p>
                      <a:pPr algn="l" fontAlgn="b"/>
                      <a:r>
                        <a:rPr lang="en-US" sz="1200" b="1" u="none" strike="noStrike" dirty="0">
                          <a:effectLst/>
                        </a:rPr>
                        <a:t>Haywood</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23,931.00</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35,896.00</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23,353.00</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 </a:t>
                      </a:r>
                      <a:endParaRPr lang="en-US" sz="1200" b="1" i="0" u="none" strike="noStrike" dirty="0">
                        <a:effectLst/>
                        <a:latin typeface="Arial" panose="020B0604020202020204" pitchFamily="34" charset="0"/>
                      </a:endParaRPr>
                    </a:p>
                  </a:txBody>
                  <a:tcPr marL="9525" marR="9525" marT="9525" marB="0" anchor="b"/>
                </a:tc>
              </a:tr>
              <a:tr h="180975">
                <a:tc>
                  <a:txBody>
                    <a:bodyPr/>
                    <a:lstStyle/>
                    <a:p>
                      <a:pPr algn="l" fontAlgn="b"/>
                      <a:r>
                        <a:rPr lang="en-US" sz="1200" b="1" u="none" strike="noStrike" dirty="0">
                          <a:effectLst/>
                        </a:rPr>
                        <a:t> </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 </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 </a:t>
                      </a:r>
                      <a:endParaRPr lang="en-US" sz="1200" b="1" i="0" u="none" strike="noStrike" dirty="0">
                        <a:effectLst/>
                        <a:latin typeface="Arial" panose="020B0604020202020204" pitchFamily="34" charset="0"/>
                      </a:endParaRPr>
                    </a:p>
                  </a:txBody>
                  <a:tcPr marL="9525" marR="9525" marT="9525" marB="0" anchor="b"/>
                </a:tc>
                <a:tc>
                  <a:txBody>
                    <a:bodyPr/>
                    <a:lstStyle/>
                    <a:p>
                      <a:pPr algn="l" fontAlgn="b"/>
                      <a:r>
                        <a:rPr lang="en-US" sz="1200" b="1" u="none" strike="noStrike" dirty="0">
                          <a:effectLst/>
                        </a:rPr>
                        <a:t>Buncombe</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35,101.00</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42,856.00</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 </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Deputy</a:t>
                      </a:r>
                      <a:endParaRPr lang="en-US" sz="1200" b="1" i="0" u="none" strike="noStrike" dirty="0">
                        <a:effectLst/>
                        <a:latin typeface="Arial" panose="020B0604020202020204" pitchFamily="34" charset="0"/>
                      </a:endParaRPr>
                    </a:p>
                  </a:txBody>
                  <a:tcPr marL="9525" marR="9525" marT="9525" marB="0" anchor="b"/>
                </a:tc>
              </a:tr>
              <a:tr h="180975">
                <a:tc>
                  <a:txBody>
                    <a:bodyPr/>
                    <a:lstStyle/>
                    <a:p>
                      <a:pPr algn="l" fontAlgn="b"/>
                      <a:r>
                        <a:rPr lang="en-US" sz="1200" b="1" u="none" strike="noStrike" dirty="0">
                          <a:effectLst/>
                        </a:rPr>
                        <a:t> </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 </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 </a:t>
                      </a:r>
                      <a:endParaRPr lang="en-US" sz="1200" b="1" i="0" u="none" strike="noStrike" dirty="0">
                        <a:effectLst/>
                        <a:latin typeface="Arial" panose="020B0604020202020204" pitchFamily="34" charset="0"/>
                      </a:endParaRPr>
                    </a:p>
                  </a:txBody>
                  <a:tcPr marL="9525" marR="9525" marT="9525" marB="0" anchor="b"/>
                </a:tc>
                <a:tc>
                  <a:txBody>
                    <a:bodyPr/>
                    <a:lstStyle/>
                    <a:p>
                      <a:pPr algn="l" fontAlgn="b"/>
                      <a:r>
                        <a:rPr lang="en-US" sz="1200" b="1" u="none" strike="noStrike" dirty="0">
                          <a:effectLst/>
                        </a:rPr>
                        <a:t>Clay</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25,891.00</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38,836.00</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 </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Entry Level</a:t>
                      </a:r>
                      <a:endParaRPr lang="en-US" sz="1200" b="1" i="0" u="none" strike="noStrike" dirty="0">
                        <a:effectLst/>
                        <a:latin typeface="Arial" panose="020B0604020202020204" pitchFamily="34" charset="0"/>
                      </a:endParaRPr>
                    </a:p>
                  </a:txBody>
                  <a:tcPr marL="9525" marR="9525" marT="9525" marB="0" anchor="b"/>
                </a:tc>
              </a:tr>
              <a:tr h="180975">
                <a:tc>
                  <a:txBody>
                    <a:bodyPr/>
                    <a:lstStyle/>
                    <a:p>
                      <a:pPr algn="l" fontAlgn="b"/>
                      <a:r>
                        <a:rPr lang="en-US" sz="1200" b="1" u="none" strike="noStrike" dirty="0">
                          <a:effectLst/>
                        </a:rPr>
                        <a:t> </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 </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 </a:t>
                      </a:r>
                      <a:endParaRPr lang="en-US" sz="1200" b="1" i="0" u="none" strike="noStrike" dirty="0">
                        <a:effectLst/>
                        <a:latin typeface="Arial" panose="020B0604020202020204" pitchFamily="34" charset="0"/>
                      </a:endParaRPr>
                    </a:p>
                  </a:txBody>
                  <a:tcPr marL="9525" marR="9525" marT="9525" marB="0" anchor="b"/>
                </a:tc>
                <a:tc>
                  <a:txBody>
                    <a:bodyPr/>
                    <a:lstStyle/>
                    <a:p>
                      <a:pPr algn="l" fontAlgn="b"/>
                      <a:r>
                        <a:rPr lang="en-US" sz="1200" b="1" u="none" strike="noStrike" dirty="0">
                          <a:effectLst/>
                        </a:rPr>
                        <a:t>Henderson</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34,050.00</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54,371.00</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35,194.00</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 </a:t>
                      </a:r>
                      <a:endParaRPr lang="en-US" sz="1200" b="1" i="0" u="none" strike="noStrike" dirty="0">
                        <a:effectLst/>
                        <a:latin typeface="Arial" panose="020B0604020202020204" pitchFamily="34" charset="0"/>
                      </a:endParaRPr>
                    </a:p>
                  </a:txBody>
                  <a:tcPr marL="9525" marR="9525" marT="9525" marB="0" anchor="b"/>
                </a:tc>
              </a:tr>
              <a:tr h="180975">
                <a:tc>
                  <a:txBody>
                    <a:bodyPr/>
                    <a:lstStyle/>
                    <a:p>
                      <a:pPr algn="l" fontAlgn="b"/>
                      <a:r>
                        <a:rPr lang="en-US" sz="1200" b="1" u="none" strike="noStrike" dirty="0">
                          <a:effectLst/>
                        </a:rPr>
                        <a:t> </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 </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 </a:t>
                      </a:r>
                      <a:endParaRPr lang="en-US" sz="1200" b="1" i="0" u="none" strike="noStrike" dirty="0">
                        <a:effectLst/>
                        <a:latin typeface="Arial" panose="020B0604020202020204" pitchFamily="34" charset="0"/>
                      </a:endParaRPr>
                    </a:p>
                  </a:txBody>
                  <a:tcPr marL="9525" marR="9525" marT="9525" marB="0" anchor="b"/>
                </a:tc>
                <a:tc>
                  <a:txBody>
                    <a:bodyPr/>
                    <a:lstStyle/>
                    <a:p>
                      <a:pPr algn="l" fontAlgn="b"/>
                      <a:r>
                        <a:rPr lang="en-US" sz="1200" b="1" u="none" strike="noStrike" dirty="0">
                          <a:effectLst/>
                        </a:rPr>
                        <a:t>Jackson</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25,340.00</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49,684.00</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25,340.00</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 </a:t>
                      </a:r>
                      <a:endParaRPr lang="en-US" sz="1200" b="1" i="0" u="none" strike="noStrike" dirty="0">
                        <a:effectLst/>
                        <a:latin typeface="Arial" panose="020B0604020202020204" pitchFamily="34" charset="0"/>
                      </a:endParaRPr>
                    </a:p>
                  </a:txBody>
                  <a:tcPr marL="9525" marR="9525" marT="9525" marB="0" anchor="b"/>
                </a:tc>
              </a:tr>
              <a:tr h="180975">
                <a:tc>
                  <a:txBody>
                    <a:bodyPr/>
                    <a:lstStyle/>
                    <a:p>
                      <a:pPr algn="l" fontAlgn="b"/>
                      <a:r>
                        <a:rPr lang="en-US" sz="1200" b="1" u="none" strike="noStrike" dirty="0">
                          <a:effectLst/>
                        </a:rPr>
                        <a:t> </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 </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 </a:t>
                      </a:r>
                      <a:endParaRPr lang="en-US" sz="1200" b="1" i="0" u="none" strike="noStrike" dirty="0">
                        <a:effectLst/>
                        <a:latin typeface="Arial" panose="020B0604020202020204" pitchFamily="34" charset="0"/>
                      </a:endParaRPr>
                    </a:p>
                  </a:txBody>
                  <a:tcPr marL="9525" marR="9525" marT="9525" marB="0" anchor="b"/>
                </a:tc>
                <a:tc>
                  <a:txBody>
                    <a:bodyPr/>
                    <a:lstStyle/>
                    <a:p>
                      <a:pPr algn="l" fontAlgn="b"/>
                      <a:r>
                        <a:rPr lang="en-US" sz="1200" b="1" u="none" strike="noStrike" dirty="0">
                          <a:effectLst/>
                        </a:rPr>
                        <a:t>Macon</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29,268.00</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43,902.00</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29,835.00</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 </a:t>
                      </a:r>
                      <a:endParaRPr lang="en-US" sz="1200" b="1" i="0" u="none" strike="noStrike" dirty="0">
                        <a:effectLst/>
                        <a:latin typeface="Arial" panose="020B0604020202020204" pitchFamily="34" charset="0"/>
                      </a:endParaRPr>
                    </a:p>
                  </a:txBody>
                  <a:tcPr marL="9525" marR="9525" marT="9525" marB="0" anchor="b"/>
                </a:tc>
              </a:tr>
              <a:tr h="180975">
                <a:tc>
                  <a:txBody>
                    <a:bodyPr/>
                    <a:lstStyle/>
                    <a:p>
                      <a:pPr algn="l" fontAlgn="b"/>
                      <a:r>
                        <a:rPr lang="en-US" sz="1200" b="1" u="none" strike="noStrike" dirty="0">
                          <a:effectLst/>
                        </a:rPr>
                        <a:t> </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 </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 </a:t>
                      </a:r>
                      <a:endParaRPr lang="en-US" sz="1200" b="1" i="0" u="none" strike="noStrike" dirty="0">
                        <a:effectLst/>
                        <a:latin typeface="Arial" panose="020B0604020202020204" pitchFamily="34" charset="0"/>
                      </a:endParaRPr>
                    </a:p>
                  </a:txBody>
                  <a:tcPr marL="9525" marR="9525" marT="9525" marB="0" anchor="b"/>
                </a:tc>
                <a:tc>
                  <a:txBody>
                    <a:bodyPr/>
                    <a:lstStyle/>
                    <a:p>
                      <a:pPr algn="l" fontAlgn="b"/>
                      <a:r>
                        <a:rPr lang="en-US" sz="1200" b="1" u="none" strike="noStrike" dirty="0" smtClean="0">
                          <a:effectLst/>
                        </a:rPr>
                        <a:t>Transylvania</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27,148.00</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40,722.00</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30,000.00</a:t>
                      </a:r>
                      <a:endParaRPr lang="en-US" sz="1200" b="1" i="0" u="none" strike="noStrike" dirty="0">
                        <a:effectLst/>
                        <a:latin typeface="Arial" panose="020B0604020202020204" pitchFamily="34" charset="0"/>
                      </a:endParaRPr>
                    </a:p>
                  </a:txBody>
                  <a:tcPr marL="9525" marR="9525" marT="9525" marB="0" anchor="b"/>
                </a:tc>
                <a:tc>
                  <a:txBody>
                    <a:bodyPr/>
                    <a:lstStyle/>
                    <a:p>
                      <a:pPr algn="ctr" fontAlgn="b"/>
                      <a:r>
                        <a:rPr lang="en-US" sz="1200" b="1" u="none" strike="noStrike" dirty="0">
                          <a:effectLst/>
                        </a:rPr>
                        <a:t> </a:t>
                      </a:r>
                      <a:endParaRPr lang="en-US" sz="1200" b="1" i="0" u="none" strike="noStrike" dirty="0">
                        <a:effectLst/>
                        <a:latin typeface="Arial" panose="020B0604020202020204" pitchFamily="34" charset="0"/>
                      </a:endParaRPr>
                    </a:p>
                  </a:txBody>
                  <a:tcPr marL="9525" marR="9525" marT="9525" marB="0" anchor="b"/>
                </a:tc>
              </a:tr>
            </a:tbl>
          </a:graphicData>
        </a:graphic>
      </p:graphicFrame>
    </p:spTree>
    <p:extLst>
      <p:ext uri="{BB962C8B-B14F-4D97-AF65-F5344CB8AC3E}">
        <p14:creationId xmlns:p14="http://schemas.microsoft.com/office/powerpoint/2010/main" val="7403387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685799"/>
          </a:xfrm>
        </p:spPr>
        <p:txBody>
          <a:bodyPr>
            <a:normAutofit/>
          </a:bodyPr>
          <a:lstStyle/>
          <a:p>
            <a:r>
              <a:rPr lang="en-US" sz="3600" b="1" i="1" dirty="0">
                <a:solidFill>
                  <a:schemeClr val="tx1">
                    <a:lumMod val="65000"/>
                    <a:lumOff val="35000"/>
                  </a:schemeClr>
                </a:solidFill>
                <a:latin typeface="Arial Rounded MT Bold" panose="020F0704030504030204" pitchFamily="34" charset="0"/>
              </a:rPr>
              <a:t>Salary </a:t>
            </a:r>
            <a:r>
              <a:rPr lang="en-US" sz="3600" b="1" i="1" dirty="0" smtClean="0">
                <a:solidFill>
                  <a:schemeClr val="tx1">
                    <a:lumMod val="65000"/>
                    <a:lumOff val="35000"/>
                  </a:schemeClr>
                </a:solidFill>
                <a:latin typeface="Arial Rounded MT Bold" panose="020F0704030504030204" pitchFamily="34" charset="0"/>
              </a:rPr>
              <a:t>Review cont.</a:t>
            </a:r>
            <a:endParaRPr lang="en-US" sz="3600" dirty="0">
              <a:latin typeface="Arial Rounded MT Bold" panose="020F0704030504030204" pitchFamily="34" charset="0"/>
            </a:endParaRPr>
          </a:p>
        </p:txBody>
      </p:sp>
      <p:sp>
        <p:nvSpPr>
          <p:cNvPr id="3" name="Content Placeholder 2"/>
          <p:cNvSpPr>
            <a:spLocks noGrp="1"/>
          </p:cNvSpPr>
          <p:nvPr>
            <p:ph idx="1"/>
          </p:nvPr>
        </p:nvSpPr>
        <p:spPr>
          <a:xfrm>
            <a:off x="1143000" y="1371600"/>
            <a:ext cx="7772400" cy="5486400"/>
          </a:xfrm>
        </p:spPr>
        <p:txBody>
          <a:bodyPr>
            <a:normAutofit fontScale="85000" lnSpcReduction="20000"/>
          </a:bodyPr>
          <a:lstStyle/>
          <a:p>
            <a:r>
              <a:rPr lang="en-US" b="1" dirty="0">
                <a:solidFill>
                  <a:srgbClr val="3535F9"/>
                </a:solidFill>
              </a:rPr>
              <a:t>Buncombe's 2012 study of compensation showed turnover and training costs about 2-3 months’ salary for experienced workers and 5-6 months’ salary for inexperienced workers that are hired; resulting in them hiring experienced people from surrounding Counties, including </a:t>
            </a:r>
            <a:r>
              <a:rPr lang="en-US" b="1" dirty="0" smtClean="0">
                <a:solidFill>
                  <a:srgbClr val="3535F9"/>
                </a:solidFill>
              </a:rPr>
              <a:t>Haywood</a:t>
            </a:r>
            <a:endParaRPr lang="en-US" b="1" dirty="0">
              <a:solidFill>
                <a:srgbClr val="3535F9"/>
              </a:solidFill>
            </a:endParaRPr>
          </a:p>
          <a:p>
            <a:pPr marL="0" indent="0">
              <a:buNone/>
            </a:pPr>
            <a:endParaRPr lang="en-US" b="1" dirty="0" smtClean="0">
              <a:solidFill>
                <a:srgbClr val="3535F9"/>
              </a:solidFill>
            </a:endParaRPr>
          </a:p>
          <a:p>
            <a:pPr marL="0" indent="0">
              <a:buNone/>
            </a:pPr>
            <a:r>
              <a:rPr lang="en-US" b="1" dirty="0">
                <a:solidFill>
                  <a:srgbClr val="3535F9"/>
                </a:solidFill>
              </a:rPr>
              <a:t>RECOMMENDATIONS AND PROPOSALS – </a:t>
            </a:r>
          </a:p>
          <a:p>
            <a:pPr>
              <a:buFont typeface="Courier New" panose="02070309020205020404" pitchFamily="49" charset="0"/>
              <a:buChar char="o"/>
            </a:pPr>
            <a:r>
              <a:rPr lang="en-US" b="1" dirty="0">
                <a:solidFill>
                  <a:srgbClr val="3535F9"/>
                </a:solidFill>
              </a:rPr>
              <a:t>  Raise the minimum hourly rate to $9.69</a:t>
            </a:r>
          </a:p>
          <a:p>
            <a:pPr>
              <a:buFont typeface="Courier New" panose="02070309020205020404" pitchFamily="49" charset="0"/>
              <a:buChar char="o"/>
            </a:pPr>
            <a:r>
              <a:rPr lang="en-US" b="1" dirty="0">
                <a:solidFill>
                  <a:srgbClr val="3535F9"/>
                </a:solidFill>
              </a:rPr>
              <a:t>Across the board 2% COLA - </a:t>
            </a:r>
            <a:r>
              <a:rPr lang="en-US" b="1" dirty="0">
                <a:solidFill>
                  <a:srgbClr val="00B050"/>
                </a:solidFill>
              </a:rPr>
              <a:t>$427,785</a:t>
            </a:r>
          </a:p>
          <a:p>
            <a:pPr>
              <a:buFont typeface="Courier New" panose="02070309020205020404" pitchFamily="49" charset="0"/>
              <a:buChar char="o"/>
            </a:pPr>
            <a:r>
              <a:rPr lang="en-US" b="1" dirty="0" smtClean="0">
                <a:solidFill>
                  <a:srgbClr val="3535F9"/>
                </a:solidFill>
              </a:rPr>
              <a:t>2% </a:t>
            </a:r>
            <a:r>
              <a:rPr lang="en-US" b="1" dirty="0">
                <a:solidFill>
                  <a:srgbClr val="3535F9"/>
                </a:solidFill>
              </a:rPr>
              <a:t>employer contribution to the 401K </a:t>
            </a:r>
            <a:r>
              <a:rPr lang="en-US" b="1" dirty="0" smtClean="0">
                <a:solidFill>
                  <a:srgbClr val="3535F9"/>
                </a:solidFill>
              </a:rPr>
              <a:t>(1% increase) - </a:t>
            </a:r>
            <a:r>
              <a:rPr lang="en-US" b="1" dirty="0">
                <a:solidFill>
                  <a:srgbClr val="00B050"/>
                </a:solidFill>
              </a:rPr>
              <a:t>$</a:t>
            </a:r>
            <a:r>
              <a:rPr lang="en-US" b="1" dirty="0" smtClean="0">
                <a:solidFill>
                  <a:srgbClr val="00B050"/>
                </a:solidFill>
              </a:rPr>
              <a:t>213,892</a:t>
            </a:r>
          </a:p>
          <a:p>
            <a:pPr>
              <a:buFont typeface="Courier New" panose="02070309020205020404" pitchFamily="49" charset="0"/>
              <a:buChar char="o"/>
            </a:pPr>
            <a:r>
              <a:rPr lang="en-US" b="1" dirty="0" smtClean="0">
                <a:solidFill>
                  <a:srgbClr val="3535F9"/>
                </a:solidFill>
              </a:rPr>
              <a:t>Compete by building an atmosphere where we do our best to hire, train and retain employees</a:t>
            </a:r>
          </a:p>
          <a:p>
            <a:pPr>
              <a:buFont typeface="Courier New" panose="02070309020205020404" pitchFamily="49" charset="0"/>
              <a:buChar char="o"/>
            </a:pPr>
            <a:r>
              <a:rPr lang="en-US" b="1" dirty="0" smtClean="0">
                <a:solidFill>
                  <a:srgbClr val="3535F9"/>
                </a:solidFill>
              </a:rPr>
              <a:t>Compensate workers fairly based on regional standards and provide them with tools and training needed to do their jobs</a:t>
            </a:r>
          </a:p>
          <a:p>
            <a:pPr>
              <a:buFont typeface="Courier New" panose="02070309020205020404" pitchFamily="49" charset="0"/>
              <a:buChar char="o"/>
            </a:pPr>
            <a:r>
              <a:rPr lang="en-US" b="1" dirty="0" smtClean="0">
                <a:solidFill>
                  <a:srgbClr val="3535F9"/>
                </a:solidFill>
              </a:rPr>
              <a:t>Clear discretion to compete in small departments critical to economy</a:t>
            </a:r>
            <a:endParaRPr lang="en-US" b="1" dirty="0">
              <a:solidFill>
                <a:srgbClr val="3535F9"/>
              </a:solidFill>
            </a:endParaRPr>
          </a:p>
          <a:p>
            <a:pPr marL="0" indent="0">
              <a:buNone/>
            </a:pPr>
            <a:endParaRPr lang="en-US" b="1" dirty="0">
              <a:solidFill>
                <a:srgbClr val="3535F9"/>
              </a:solidFill>
            </a:endParaRPr>
          </a:p>
          <a:p>
            <a:endParaRPr lang="en-US" dirty="0"/>
          </a:p>
        </p:txBody>
      </p:sp>
    </p:spTree>
    <p:extLst>
      <p:ext uri="{BB962C8B-B14F-4D97-AF65-F5344CB8AC3E}">
        <p14:creationId xmlns:p14="http://schemas.microsoft.com/office/powerpoint/2010/main" val="1811094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685799"/>
          </a:xfrm>
        </p:spPr>
        <p:txBody>
          <a:bodyPr>
            <a:normAutofit/>
          </a:bodyPr>
          <a:lstStyle/>
          <a:p>
            <a:r>
              <a:rPr lang="en-US" sz="3600" b="1" i="1" dirty="0" smtClean="0">
                <a:solidFill>
                  <a:schemeClr val="tx1">
                    <a:lumMod val="65000"/>
                    <a:lumOff val="35000"/>
                  </a:schemeClr>
                </a:solidFill>
                <a:latin typeface="Arial Rounded MT Bold" panose="020F0704030504030204" pitchFamily="34" charset="0"/>
              </a:rPr>
              <a:t>Salary Review cont.</a:t>
            </a:r>
            <a:endParaRPr lang="en-US" sz="3600" b="1" i="1" dirty="0">
              <a:solidFill>
                <a:schemeClr val="tx1">
                  <a:lumMod val="65000"/>
                  <a:lumOff val="35000"/>
                </a:schemeClr>
              </a:solidFill>
              <a:latin typeface="Arial Rounded MT Bold" panose="020F0704030504030204" pitchFamily="34" charset="0"/>
            </a:endParaRPr>
          </a:p>
        </p:txBody>
      </p:sp>
      <p:sp>
        <p:nvSpPr>
          <p:cNvPr id="3" name="Content Placeholder 2"/>
          <p:cNvSpPr>
            <a:spLocks noGrp="1"/>
          </p:cNvSpPr>
          <p:nvPr>
            <p:ph idx="1"/>
          </p:nvPr>
        </p:nvSpPr>
        <p:spPr/>
        <p:txBody>
          <a:bodyPr>
            <a:normAutofit/>
          </a:bodyPr>
          <a:lstStyle/>
          <a:p>
            <a:pPr>
              <a:buFont typeface="Courier New" panose="02070309020205020404" pitchFamily="49" charset="0"/>
              <a:buChar char="o"/>
            </a:pPr>
            <a:endParaRPr lang="en-US" sz="1800" b="1" dirty="0" smtClean="0">
              <a:solidFill>
                <a:srgbClr val="3535F9"/>
              </a:solidFill>
            </a:endParaRPr>
          </a:p>
          <a:p>
            <a:pPr>
              <a:buFont typeface="Courier New" panose="02070309020205020404" pitchFamily="49" charset="0"/>
              <a:buChar char="o"/>
            </a:pPr>
            <a:endParaRPr lang="en-US" sz="1800" b="1" dirty="0" smtClean="0">
              <a:solidFill>
                <a:srgbClr val="3535F9"/>
              </a:solidFill>
            </a:endParaRPr>
          </a:p>
          <a:p>
            <a:pPr>
              <a:buFont typeface="Courier New" panose="02070309020205020404" pitchFamily="49" charset="0"/>
              <a:buChar char="o"/>
            </a:pPr>
            <a:endParaRPr lang="en-US" sz="1800" b="1" dirty="0">
              <a:solidFill>
                <a:srgbClr val="3535F9"/>
              </a:solidFill>
            </a:endParaRPr>
          </a:p>
        </p:txBody>
      </p:sp>
      <p:sp>
        <p:nvSpPr>
          <p:cNvPr id="5" name="TextBox 4"/>
          <p:cNvSpPr txBox="1"/>
          <p:nvPr/>
        </p:nvSpPr>
        <p:spPr>
          <a:xfrm>
            <a:off x="1329266" y="2133600"/>
            <a:ext cx="7010400" cy="2862322"/>
          </a:xfrm>
          <a:prstGeom prst="rect">
            <a:avLst/>
          </a:prstGeom>
          <a:noFill/>
        </p:spPr>
        <p:txBody>
          <a:bodyPr wrap="square" rtlCol="0">
            <a:spAutoFit/>
          </a:bodyPr>
          <a:lstStyle/>
          <a:p>
            <a:r>
              <a:rPr lang="en-US" b="1" dirty="0" smtClean="0">
                <a:solidFill>
                  <a:srgbClr val="3535F9"/>
                </a:solidFill>
              </a:rPr>
              <a:t>FUNCTION			</a:t>
            </a:r>
            <a:r>
              <a:rPr lang="en-US" b="1" dirty="0" smtClean="0">
                <a:solidFill>
                  <a:srgbClr val="00B050"/>
                </a:solidFill>
              </a:rPr>
              <a:t>CHANGE</a:t>
            </a:r>
            <a:r>
              <a:rPr lang="en-US" b="1" dirty="0" smtClean="0">
                <a:solidFill>
                  <a:srgbClr val="3535F9"/>
                </a:solidFill>
              </a:rPr>
              <a:t>	</a:t>
            </a:r>
            <a:r>
              <a:rPr lang="en-US" b="1" dirty="0" smtClean="0">
                <a:solidFill>
                  <a:srgbClr val="00B050"/>
                </a:solidFill>
              </a:rPr>
              <a:t>%OF TOTAL 						   CHANGE</a:t>
            </a:r>
          </a:p>
          <a:p>
            <a:r>
              <a:rPr lang="en-US" sz="1600" b="1" dirty="0" smtClean="0">
                <a:solidFill>
                  <a:srgbClr val="3535F9"/>
                </a:solidFill>
              </a:rPr>
              <a:t>General Government		</a:t>
            </a:r>
            <a:r>
              <a:rPr lang="en-US" sz="1600" b="1" dirty="0" smtClean="0">
                <a:solidFill>
                  <a:srgbClr val="00B050"/>
                </a:solidFill>
              </a:rPr>
              <a:t>$   87,854		          19%</a:t>
            </a:r>
          </a:p>
          <a:p>
            <a:r>
              <a:rPr lang="en-US" sz="1600" b="1" dirty="0" smtClean="0">
                <a:solidFill>
                  <a:srgbClr val="3535F9"/>
                </a:solidFill>
              </a:rPr>
              <a:t>Central Services			</a:t>
            </a:r>
            <a:r>
              <a:rPr lang="en-US" sz="1600" b="1" dirty="0" smtClean="0">
                <a:solidFill>
                  <a:srgbClr val="00B050"/>
                </a:solidFill>
              </a:rPr>
              <a:t>     24,116		            5%</a:t>
            </a:r>
          </a:p>
          <a:p>
            <a:r>
              <a:rPr lang="en-US" sz="1600" b="1" dirty="0" smtClean="0">
                <a:solidFill>
                  <a:srgbClr val="3535F9"/>
                </a:solidFill>
              </a:rPr>
              <a:t>Public Safety			</a:t>
            </a:r>
            <a:r>
              <a:rPr lang="en-US" sz="1600" b="1" dirty="0" smtClean="0">
                <a:solidFill>
                  <a:srgbClr val="00B050"/>
                </a:solidFill>
              </a:rPr>
              <a:t>   176,770		          39%</a:t>
            </a:r>
          </a:p>
          <a:p>
            <a:r>
              <a:rPr lang="en-US" sz="1600" b="1" dirty="0" smtClean="0">
                <a:solidFill>
                  <a:srgbClr val="3535F9"/>
                </a:solidFill>
              </a:rPr>
              <a:t>Environmental Protection		</a:t>
            </a:r>
            <a:r>
              <a:rPr lang="en-US" sz="1600" b="1" dirty="0" smtClean="0">
                <a:solidFill>
                  <a:srgbClr val="00B050"/>
                </a:solidFill>
              </a:rPr>
              <a:t>       9,274		            2%</a:t>
            </a:r>
          </a:p>
          <a:p>
            <a:r>
              <a:rPr lang="en-US" sz="1600" b="1" dirty="0" smtClean="0">
                <a:solidFill>
                  <a:srgbClr val="3535F9"/>
                </a:solidFill>
              </a:rPr>
              <a:t>Economic &amp; Physical Development	       </a:t>
            </a:r>
            <a:r>
              <a:rPr lang="en-US" sz="1600" b="1" dirty="0" smtClean="0">
                <a:solidFill>
                  <a:srgbClr val="00B050"/>
                </a:solidFill>
              </a:rPr>
              <a:t>1,575                            0%</a:t>
            </a:r>
          </a:p>
          <a:p>
            <a:r>
              <a:rPr lang="en-US" sz="1600" b="1" dirty="0" smtClean="0">
                <a:solidFill>
                  <a:srgbClr val="3535F9"/>
                </a:solidFill>
              </a:rPr>
              <a:t>Health &amp; Human Services                        </a:t>
            </a:r>
            <a:r>
              <a:rPr lang="en-US" sz="1600" b="1" dirty="0" smtClean="0">
                <a:solidFill>
                  <a:srgbClr val="00B050"/>
                </a:solidFill>
              </a:rPr>
              <a:t>153,096                          34%</a:t>
            </a:r>
          </a:p>
          <a:p>
            <a:r>
              <a:rPr lang="en-US" sz="1600" b="1" dirty="0" smtClean="0">
                <a:solidFill>
                  <a:srgbClr val="3535F9"/>
                </a:solidFill>
              </a:rPr>
              <a:t>Cultural &amp; Recreation                                   </a:t>
            </a:r>
            <a:r>
              <a:rPr lang="en-US" sz="1600" b="1" u="sng" dirty="0" smtClean="0">
                <a:solidFill>
                  <a:srgbClr val="00B050"/>
                </a:solidFill>
              </a:rPr>
              <a:t>4,489                            1%</a:t>
            </a:r>
          </a:p>
          <a:p>
            <a:endParaRPr lang="en-US" sz="1600" b="1" dirty="0">
              <a:solidFill>
                <a:srgbClr val="3535F9"/>
              </a:solidFill>
            </a:endParaRPr>
          </a:p>
          <a:p>
            <a:r>
              <a:rPr lang="en-US" sz="1600" b="1" dirty="0" smtClean="0">
                <a:solidFill>
                  <a:srgbClr val="3535F9"/>
                </a:solidFill>
              </a:rPr>
              <a:t>Grand Total                                              </a:t>
            </a:r>
            <a:r>
              <a:rPr lang="en-US" sz="1600" b="1" dirty="0" smtClean="0">
                <a:solidFill>
                  <a:srgbClr val="00B050"/>
                </a:solidFill>
              </a:rPr>
              <a:t>$ 457,174                         100%   </a:t>
            </a:r>
            <a:endParaRPr lang="en-US" sz="1600" b="1" dirty="0">
              <a:solidFill>
                <a:srgbClr val="00B050"/>
              </a:solidFill>
            </a:endParaRPr>
          </a:p>
        </p:txBody>
      </p:sp>
    </p:spTree>
    <p:extLst>
      <p:ext uri="{BB962C8B-B14F-4D97-AF65-F5344CB8AC3E}">
        <p14:creationId xmlns:p14="http://schemas.microsoft.com/office/powerpoint/2010/main" val="9763594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761999"/>
          </a:xfrm>
        </p:spPr>
        <p:txBody>
          <a:bodyPr>
            <a:normAutofit/>
          </a:bodyPr>
          <a:lstStyle/>
          <a:p>
            <a:r>
              <a:rPr lang="en-US" sz="3600" b="1" i="1" dirty="0" smtClean="0">
                <a:solidFill>
                  <a:schemeClr val="tx1">
                    <a:lumMod val="65000"/>
                    <a:lumOff val="35000"/>
                  </a:schemeClr>
                </a:solidFill>
                <a:latin typeface="Arial Rounded MT Bold" panose="020F0704030504030204" pitchFamily="34" charset="0"/>
              </a:rPr>
              <a:t>SOLID WASTE</a:t>
            </a:r>
            <a:endParaRPr lang="en-US" sz="3600" b="1" i="1" dirty="0">
              <a:solidFill>
                <a:schemeClr val="tx1">
                  <a:lumMod val="65000"/>
                  <a:lumOff val="35000"/>
                </a:schemeClr>
              </a:solidFill>
              <a:latin typeface="Arial Rounded MT Bold" panose="020F0704030504030204" pitchFamily="34" charset="0"/>
            </a:endParaRPr>
          </a:p>
        </p:txBody>
      </p:sp>
      <p:sp>
        <p:nvSpPr>
          <p:cNvPr id="3" name="Content Placeholder 2"/>
          <p:cNvSpPr>
            <a:spLocks noGrp="1"/>
          </p:cNvSpPr>
          <p:nvPr>
            <p:ph idx="1"/>
          </p:nvPr>
        </p:nvSpPr>
        <p:spPr>
          <a:xfrm>
            <a:off x="1447800" y="1524000"/>
            <a:ext cx="7241177" cy="5029200"/>
          </a:xfrm>
        </p:spPr>
        <p:txBody>
          <a:bodyPr>
            <a:normAutofit lnSpcReduction="10000"/>
          </a:bodyPr>
          <a:lstStyle/>
          <a:p>
            <a:r>
              <a:rPr lang="en-US" altLang="en-US" sz="2800" b="1" dirty="0">
                <a:solidFill>
                  <a:srgbClr val="3535F9"/>
                </a:solidFill>
              </a:rPr>
              <a:t>A Busy </a:t>
            </a:r>
            <a:r>
              <a:rPr lang="en-US" altLang="en-US" sz="2800" b="1" dirty="0" smtClean="0">
                <a:solidFill>
                  <a:srgbClr val="3535F9"/>
                </a:solidFill>
              </a:rPr>
              <a:t>Year:</a:t>
            </a:r>
          </a:p>
          <a:p>
            <a:pPr marL="0" indent="0">
              <a:buNone/>
            </a:pPr>
            <a:endParaRPr lang="en-US" altLang="en-US" sz="2800" b="1" dirty="0" smtClean="0">
              <a:solidFill>
                <a:srgbClr val="3535F9"/>
              </a:solidFill>
            </a:endParaRPr>
          </a:p>
          <a:p>
            <a:pPr>
              <a:lnSpc>
                <a:spcPct val="90000"/>
              </a:lnSpc>
            </a:pPr>
            <a:r>
              <a:rPr lang="en-US" altLang="en-US" sz="2800" b="1" dirty="0">
                <a:solidFill>
                  <a:srgbClr val="3535F9"/>
                </a:solidFill>
              </a:rPr>
              <a:t>Began Expanded Management at WOLF</a:t>
            </a:r>
          </a:p>
          <a:p>
            <a:pPr>
              <a:lnSpc>
                <a:spcPct val="90000"/>
              </a:lnSpc>
            </a:pPr>
            <a:endParaRPr lang="en-US" altLang="en-US" sz="2800" b="1" dirty="0">
              <a:solidFill>
                <a:srgbClr val="3535F9"/>
              </a:solidFill>
            </a:endParaRPr>
          </a:p>
          <a:p>
            <a:pPr>
              <a:lnSpc>
                <a:spcPct val="90000"/>
              </a:lnSpc>
            </a:pPr>
            <a:r>
              <a:rPr lang="en-US" altLang="en-US" sz="2800" b="1" dirty="0">
                <a:solidFill>
                  <a:srgbClr val="3535F9"/>
                </a:solidFill>
              </a:rPr>
              <a:t>Completed upgrades at Hazelwood CC</a:t>
            </a:r>
          </a:p>
          <a:p>
            <a:pPr>
              <a:lnSpc>
                <a:spcPct val="90000"/>
              </a:lnSpc>
            </a:pPr>
            <a:endParaRPr lang="en-US" altLang="en-US" sz="2800" b="1" dirty="0">
              <a:solidFill>
                <a:srgbClr val="3535F9"/>
              </a:solidFill>
            </a:endParaRPr>
          </a:p>
          <a:p>
            <a:pPr>
              <a:lnSpc>
                <a:spcPct val="90000"/>
              </a:lnSpc>
            </a:pPr>
            <a:r>
              <a:rPr lang="en-US" altLang="en-US" sz="2800" b="1" dirty="0">
                <a:solidFill>
                  <a:srgbClr val="3535F9"/>
                </a:solidFill>
              </a:rPr>
              <a:t>Added Single Stream Recycling Program</a:t>
            </a:r>
          </a:p>
          <a:p>
            <a:pPr>
              <a:lnSpc>
                <a:spcPct val="90000"/>
              </a:lnSpc>
            </a:pPr>
            <a:endParaRPr lang="en-US" altLang="en-US" sz="2800" b="1" dirty="0">
              <a:solidFill>
                <a:srgbClr val="3535F9"/>
              </a:solidFill>
            </a:endParaRPr>
          </a:p>
          <a:p>
            <a:pPr>
              <a:lnSpc>
                <a:spcPct val="90000"/>
              </a:lnSpc>
            </a:pPr>
            <a:r>
              <a:rPr lang="en-US" altLang="en-US" sz="2800" b="1" dirty="0">
                <a:solidFill>
                  <a:srgbClr val="3535F9"/>
                </a:solidFill>
              </a:rPr>
              <a:t>Completed the final phase of Private Public Partnership at the MRF</a:t>
            </a:r>
          </a:p>
          <a:p>
            <a:endParaRPr lang="en-US" dirty="0"/>
          </a:p>
        </p:txBody>
      </p:sp>
    </p:spTree>
    <p:extLst>
      <p:ext uri="{BB962C8B-B14F-4D97-AF65-F5344CB8AC3E}">
        <p14:creationId xmlns:p14="http://schemas.microsoft.com/office/powerpoint/2010/main" val="16719860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982133" y="457201"/>
            <a:ext cx="7704667" cy="761999"/>
          </a:xfrm>
        </p:spPr>
        <p:txBody>
          <a:bodyPr>
            <a:normAutofit/>
          </a:bodyPr>
          <a:lstStyle/>
          <a:p>
            <a:r>
              <a:rPr lang="en-US" altLang="en-US" sz="3600" b="1" i="1" dirty="0">
                <a:solidFill>
                  <a:schemeClr val="tx1">
                    <a:lumMod val="65000"/>
                    <a:lumOff val="35000"/>
                  </a:schemeClr>
                </a:solidFill>
                <a:latin typeface="Arial Rounded MT Bold" panose="020F0704030504030204" pitchFamily="34" charset="0"/>
              </a:rPr>
              <a:t>Francis Farm Landfill</a:t>
            </a:r>
          </a:p>
        </p:txBody>
      </p:sp>
      <p:pic>
        <p:nvPicPr>
          <p:cNvPr id="5" name="Picture 1"/>
          <p:cNvPicPr>
            <a:picLocks noGrp="1" noChangeAspect="1"/>
          </p:cNvPicPr>
          <p:nvPr>
            <p:ph idx="1"/>
          </p:nvPr>
        </p:nvPicPr>
        <p:blipFill>
          <a:blip r:embed="rId2">
            <a:extLst>
              <a:ext uri="{28A0092B-C50C-407E-A947-70E740481C1C}">
                <a14:useLocalDpi xmlns:a14="http://schemas.microsoft.com/office/drawing/2010/main" val="0"/>
              </a:ext>
            </a:extLst>
          </a:blip>
          <a:srcRect l="4167" r="6944" b="11523"/>
          <a:stretch>
            <a:fillRect/>
          </a:stretch>
        </p:blipFill>
        <p:spPr>
          <a:xfrm>
            <a:off x="1098290" y="1524000"/>
            <a:ext cx="7170252" cy="4703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128545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914399"/>
          </a:xfrm>
        </p:spPr>
        <p:txBody>
          <a:bodyPr>
            <a:normAutofit/>
          </a:bodyPr>
          <a:lstStyle/>
          <a:p>
            <a:r>
              <a:rPr lang="en-US" sz="3600" b="1" i="1" dirty="0" smtClean="0">
                <a:solidFill>
                  <a:schemeClr val="tx1">
                    <a:lumMod val="65000"/>
                    <a:lumOff val="35000"/>
                  </a:schemeClr>
                </a:solidFill>
                <a:latin typeface="Arial Rounded MT Bold" panose="020F0704030504030204" pitchFamily="34" charset="0"/>
              </a:rPr>
              <a:t>HISTORY</a:t>
            </a:r>
            <a:endParaRPr lang="en-US" sz="3600" b="1" i="1" dirty="0">
              <a:solidFill>
                <a:schemeClr val="tx1">
                  <a:lumMod val="65000"/>
                  <a:lumOff val="35000"/>
                </a:schemeClr>
              </a:solidFill>
              <a:latin typeface="Arial Rounded MT Bold" panose="020F0704030504030204" pitchFamily="34" charset="0"/>
            </a:endParaRPr>
          </a:p>
        </p:txBody>
      </p:sp>
      <p:sp>
        <p:nvSpPr>
          <p:cNvPr id="3" name="Content Placeholder 2"/>
          <p:cNvSpPr>
            <a:spLocks noGrp="1"/>
          </p:cNvSpPr>
          <p:nvPr>
            <p:ph idx="1"/>
          </p:nvPr>
        </p:nvSpPr>
        <p:spPr>
          <a:xfrm>
            <a:off x="1219200" y="1600200"/>
            <a:ext cx="7467600" cy="4399616"/>
          </a:xfrm>
        </p:spPr>
        <p:txBody>
          <a:bodyPr>
            <a:normAutofit/>
          </a:bodyPr>
          <a:lstStyle/>
          <a:p>
            <a:pPr>
              <a:lnSpc>
                <a:spcPct val="80000"/>
              </a:lnSpc>
            </a:pPr>
            <a:r>
              <a:rPr lang="en-US" altLang="en-US" b="1" dirty="0">
                <a:solidFill>
                  <a:srgbClr val="3535F9"/>
                </a:solidFill>
              </a:rPr>
              <a:t>Francis Farm Landfill started in the early ’70s and received its closure letter on December 13, 1995, from NCDENR.</a:t>
            </a:r>
          </a:p>
          <a:p>
            <a:pPr>
              <a:lnSpc>
                <a:spcPct val="80000"/>
              </a:lnSpc>
            </a:pPr>
            <a:endParaRPr lang="en-US" altLang="en-US" b="1" dirty="0">
              <a:solidFill>
                <a:srgbClr val="3535F9"/>
              </a:solidFill>
            </a:endParaRPr>
          </a:p>
          <a:p>
            <a:pPr>
              <a:lnSpc>
                <a:spcPct val="80000"/>
              </a:lnSpc>
            </a:pPr>
            <a:r>
              <a:rPr lang="en-US" altLang="en-US" b="1" dirty="0">
                <a:solidFill>
                  <a:srgbClr val="3535F9"/>
                </a:solidFill>
              </a:rPr>
              <a:t>June 12, 1996: A letter from NCDENR was sent informing the County to sample in accordance to the new standards.</a:t>
            </a:r>
          </a:p>
          <a:p>
            <a:pPr>
              <a:lnSpc>
                <a:spcPct val="80000"/>
              </a:lnSpc>
            </a:pPr>
            <a:endParaRPr lang="en-US" altLang="en-US" b="1" dirty="0">
              <a:solidFill>
                <a:srgbClr val="3535F9"/>
              </a:solidFill>
            </a:endParaRPr>
          </a:p>
          <a:p>
            <a:pPr>
              <a:lnSpc>
                <a:spcPct val="80000"/>
              </a:lnSpc>
            </a:pPr>
            <a:r>
              <a:rPr lang="en-US" altLang="en-US" b="1" dirty="0">
                <a:solidFill>
                  <a:srgbClr val="3535F9"/>
                </a:solidFill>
              </a:rPr>
              <a:t>October 16, 1997: Received a letter from NCDENR in reference to </a:t>
            </a:r>
            <a:r>
              <a:rPr lang="en-US" altLang="en-US" b="1" dirty="0" smtClean="0">
                <a:solidFill>
                  <a:srgbClr val="3535F9"/>
                </a:solidFill>
              </a:rPr>
              <a:t>“Exceedances </a:t>
            </a:r>
            <a:r>
              <a:rPr lang="en-US" altLang="en-US" b="1" dirty="0">
                <a:solidFill>
                  <a:srgbClr val="3535F9"/>
                </a:solidFill>
              </a:rPr>
              <a:t>of Ground Water Standards.”</a:t>
            </a:r>
          </a:p>
          <a:p>
            <a:endParaRPr lang="en-US" dirty="0"/>
          </a:p>
        </p:txBody>
      </p:sp>
    </p:spTree>
    <p:extLst>
      <p:ext uri="{BB962C8B-B14F-4D97-AF65-F5344CB8AC3E}">
        <p14:creationId xmlns:p14="http://schemas.microsoft.com/office/powerpoint/2010/main" val="1334086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82132" y="-8709"/>
            <a:ext cx="7704667" cy="1304109"/>
          </a:xfrm>
        </p:spPr>
        <p:txBody>
          <a:bodyPr>
            <a:normAutofit/>
          </a:bodyPr>
          <a:lstStyle/>
          <a:p>
            <a:pPr algn="ctr"/>
            <a:r>
              <a:rPr lang="en-US" sz="3600" b="1" i="1" dirty="0" smtClean="0">
                <a:solidFill>
                  <a:schemeClr val="tx1">
                    <a:lumMod val="65000"/>
                    <a:lumOff val="35000"/>
                  </a:schemeClr>
                </a:solidFill>
                <a:latin typeface="Arial Rounded MT Bold" panose="020F0704030504030204" pitchFamily="34" charset="0"/>
              </a:rPr>
              <a:t>GOALS FIXED BY THE BUDGET</a:t>
            </a:r>
            <a:endParaRPr lang="en-US" sz="3600" b="1" i="1" dirty="0">
              <a:solidFill>
                <a:schemeClr val="tx1">
                  <a:lumMod val="65000"/>
                  <a:lumOff val="35000"/>
                </a:schemeClr>
              </a:solidFill>
              <a:latin typeface="Arial Rounded MT Bold" panose="020F0704030504030204" pitchFamily="34" charset="0"/>
            </a:endParaRPr>
          </a:p>
        </p:txBody>
      </p:sp>
      <p:sp>
        <p:nvSpPr>
          <p:cNvPr id="2" name="Content Placeholder 1"/>
          <p:cNvSpPr>
            <a:spLocks noGrp="1"/>
          </p:cNvSpPr>
          <p:nvPr>
            <p:ph idx="1"/>
          </p:nvPr>
        </p:nvSpPr>
        <p:spPr>
          <a:xfrm>
            <a:off x="1066800" y="1066800"/>
            <a:ext cx="7543800" cy="5105400"/>
          </a:xfrm>
        </p:spPr>
        <p:txBody>
          <a:bodyPr>
            <a:normAutofit fontScale="85000" lnSpcReduction="10000"/>
          </a:bodyPr>
          <a:lstStyle/>
          <a:p>
            <a:pPr>
              <a:buFont typeface="Wingdings" pitchFamily="2" charset="2"/>
              <a:buChar char="v"/>
            </a:pPr>
            <a:r>
              <a:rPr lang="en-US" b="1" i="1" dirty="0" smtClean="0">
                <a:solidFill>
                  <a:srgbClr val="3535F9"/>
                </a:solidFill>
              </a:rPr>
              <a:t>   Provides increased funding to the Public Schools</a:t>
            </a:r>
          </a:p>
          <a:p>
            <a:pPr>
              <a:buFont typeface="Wingdings" pitchFamily="2" charset="2"/>
              <a:buChar char="v"/>
            </a:pPr>
            <a:r>
              <a:rPr lang="en-US" b="1" i="1" dirty="0" smtClean="0">
                <a:solidFill>
                  <a:srgbClr val="3535F9"/>
                </a:solidFill>
              </a:rPr>
              <a:t>   Provides a contingency to cover the expense of Charter Schools</a:t>
            </a:r>
          </a:p>
          <a:p>
            <a:pPr>
              <a:buFont typeface="Wingdings" pitchFamily="2" charset="2"/>
              <a:buChar char="v"/>
            </a:pPr>
            <a:r>
              <a:rPr lang="en-US" b="1" i="1" dirty="0" smtClean="0">
                <a:solidFill>
                  <a:srgbClr val="3535F9"/>
                </a:solidFill>
              </a:rPr>
              <a:t>   Provides increased funding to the Community College</a:t>
            </a:r>
          </a:p>
          <a:p>
            <a:pPr>
              <a:buFont typeface="Wingdings" pitchFamily="2" charset="2"/>
              <a:buChar char="v"/>
            </a:pPr>
            <a:r>
              <a:rPr lang="en-US" b="1" i="1" dirty="0" smtClean="0">
                <a:solidFill>
                  <a:srgbClr val="3535F9"/>
                </a:solidFill>
              </a:rPr>
              <a:t>   Continues planning and begins construction of a new EMS and </a:t>
            </a:r>
            <a:r>
              <a:rPr lang="en-US" b="1" i="1" dirty="0">
                <a:solidFill>
                  <a:srgbClr val="3535F9"/>
                </a:solidFill>
              </a:rPr>
              <a:t> </a:t>
            </a:r>
            <a:r>
              <a:rPr lang="en-US" b="1" i="1" dirty="0" smtClean="0">
                <a:solidFill>
                  <a:srgbClr val="3535F9"/>
                </a:solidFill>
              </a:rPr>
              <a:t>    	Emergency Management Facility</a:t>
            </a:r>
          </a:p>
          <a:p>
            <a:pPr>
              <a:buFont typeface="Wingdings" pitchFamily="2" charset="2"/>
              <a:buChar char="v"/>
            </a:pPr>
            <a:r>
              <a:rPr lang="en-US" b="1" i="1" dirty="0" smtClean="0">
                <a:solidFill>
                  <a:srgbClr val="3535F9"/>
                </a:solidFill>
              </a:rPr>
              <a:t>   Increases the salaries of Haywood County employees to make 	them more competitive</a:t>
            </a:r>
          </a:p>
          <a:p>
            <a:pPr>
              <a:buFont typeface="Wingdings" pitchFamily="2" charset="2"/>
              <a:buChar char="v"/>
            </a:pPr>
            <a:r>
              <a:rPr lang="en-US" b="1" i="1" dirty="0" smtClean="0">
                <a:solidFill>
                  <a:srgbClr val="3535F9"/>
                </a:solidFill>
              </a:rPr>
              <a:t>   Provides adequate Maintenance on the Facilities owned by the 	County</a:t>
            </a:r>
          </a:p>
          <a:p>
            <a:pPr>
              <a:buFont typeface="Wingdings" pitchFamily="2" charset="2"/>
              <a:buChar char="v"/>
            </a:pPr>
            <a:r>
              <a:rPr lang="en-US" b="1" i="1" dirty="0" smtClean="0">
                <a:solidFill>
                  <a:srgbClr val="3535F9"/>
                </a:solidFill>
              </a:rPr>
              <a:t>   Takes into account the review of the Work Force in Public Safety 	areas, and fixes temporary labor usage in Detention</a:t>
            </a:r>
          </a:p>
          <a:p>
            <a:pPr>
              <a:buFont typeface="Wingdings" pitchFamily="2" charset="2"/>
              <a:buChar char="v"/>
            </a:pPr>
            <a:r>
              <a:rPr lang="en-US" b="1" i="1" dirty="0" smtClean="0">
                <a:solidFill>
                  <a:srgbClr val="3535F9"/>
                </a:solidFill>
              </a:rPr>
              <a:t>  Reviews salaries and gave raises to the lowest paid workers first.  	All full time employees will make at least $9.69 per hour</a:t>
            </a:r>
            <a:endParaRPr lang="en-US" b="1" i="1" dirty="0">
              <a:solidFill>
                <a:srgbClr val="3535F9"/>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2057400"/>
            <a:ext cx="7467600" cy="3942416"/>
          </a:xfrm>
        </p:spPr>
        <p:txBody>
          <a:bodyPr>
            <a:normAutofit fontScale="92500" lnSpcReduction="10000"/>
          </a:bodyPr>
          <a:lstStyle/>
          <a:p>
            <a:pPr>
              <a:lnSpc>
                <a:spcPct val="90000"/>
              </a:lnSpc>
            </a:pPr>
            <a:r>
              <a:rPr lang="en-US" altLang="en-US" b="1" dirty="0">
                <a:solidFill>
                  <a:srgbClr val="3535F9"/>
                </a:solidFill>
              </a:rPr>
              <a:t>The letter stated the reason for an assessment is to ensure the protection of public health.  Concentrations of several toxic, synthetic organic chemicals that exceed 15A NCAC 2L groundwater standards and EPA drinking water standards have been detected in wells located at or near the landfill property boundary.  </a:t>
            </a:r>
          </a:p>
          <a:p>
            <a:pPr>
              <a:lnSpc>
                <a:spcPct val="90000"/>
              </a:lnSpc>
            </a:pPr>
            <a:endParaRPr lang="en-US" altLang="en-US" b="1" dirty="0">
              <a:solidFill>
                <a:srgbClr val="3535F9"/>
              </a:solidFill>
            </a:endParaRPr>
          </a:p>
          <a:p>
            <a:pPr>
              <a:lnSpc>
                <a:spcPct val="90000"/>
              </a:lnSpc>
            </a:pPr>
            <a:r>
              <a:rPr lang="en-US" altLang="en-US" b="1" i="1" u="sng" dirty="0">
                <a:solidFill>
                  <a:srgbClr val="3535F9"/>
                </a:solidFill>
              </a:rPr>
              <a:t>Please note</a:t>
            </a:r>
            <a:r>
              <a:rPr lang="en-US" altLang="en-US" b="1" i="1" dirty="0">
                <a:solidFill>
                  <a:srgbClr val="3535F9"/>
                </a:solidFill>
              </a:rPr>
              <a:t>: </a:t>
            </a:r>
            <a:r>
              <a:rPr lang="en-US" altLang="en-US" b="1" dirty="0">
                <a:solidFill>
                  <a:srgbClr val="3535F9"/>
                </a:solidFill>
              </a:rPr>
              <a:t>The current condition at the Francis Farm Landfill is a violation of Solid Waste Management Rules and Law (Title 15A NCAC 13B) and failure to adequately address this situation at once may subject Haywood County to enforcement, including an administrative penalty.</a:t>
            </a:r>
          </a:p>
          <a:p>
            <a:endParaRPr lang="en-US" dirty="0"/>
          </a:p>
        </p:txBody>
      </p:sp>
      <p:sp>
        <p:nvSpPr>
          <p:cNvPr id="4" name="Rectangle 2"/>
          <p:cNvSpPr>
            <a:spLocks noGrp="1" noChangeArrowheads="1"/>
          </p:cNvSpPr>
          <p:nvPr>
            <p:ph type="title"/>
          </p:nvPr>
        </p:nvSpPr>
        <p:spPr>
          <a:xfrm>
            <a:off x="982133" y="457201"/>
            <a:ext cx="7704667" cy="1066799"/>
          </a:xfrm>
        </p:spPr>
        <p:txBody>
          <a:bodyPr>
            <a:normAutofit fontScale="90000"/>
          </a:bodyPr>
          <a:lstStyle/>
          <a:p>
            <a:r>
              <a:rPr lang="en-US" altLang="en-US" sz="4000" b="1" i="1" dirty="0">
                <a:solidFill>
                  <a:schemeClr val="tx1">
                    <a:lumMod val="65000"/>
                    <a:lumOff val="35000"/>
                  </a:schemeClr>
                </a:solidFill>
                <a:latin typeface="Arial Rounded MT Bold" panose="020F0704030504030204" pitchFamily="34" charset="0"/>
              </a:rPr>
              <a:t>October 6, 2000: </a:t>
            </a:r>
            <a:br>
              <a:rPr lang="en-US" altLang="en-US" sz="4000" b="1" i="1" dirty="0">
                <a:solidFill>
                  <a:schemeClr val="tx1">
                    <a:lumMod val="65000"/>
                    <a:lumOff val="35000"/>
                  </a:schemeClr>
                </a:solidFill>
                <a:latin typeface="Arial Rounded MT Bold" panose="020F0704030504030204" pitchFamily="34" charset="0"/>
              </a:rPr>
            </a:br>
            <a:r>
              <a:rPr lang="en-US" altLang="en-US" sz="4000" b="1" i="1" dirty="0">
                <a:solidFill>
                  <a:schemeClr val="tx1">
                    <a:lumMod val="65000"/>
                    <a:lumOff val="35000"/>
                  </a:schemeClr>
                </a:solidFill>
                <a:latin typeface="Arial Rounded MT Bold" panose="020F0704030504030204" pitchFamily="34" charset="0"/>
              </a:rPr>
              <a:t>Notice of Violation</a:t>
            </a:r>
            <a:endParaRPr lang="en-US" altLang="en-US" sz="6600" b="1" i="1" dirty="0">
              <a:solidFill>
                <a:schemeClr val="tx1">
                  <a:lumMod val="65000"/>
                  <a:lumOff val="35000"/>
                </a:schemeClr>
              </a:solidFill>
              <a:latin typeface="Arial Rounded MT Bold" panose="020F0704030504030204" pitchFamily="34" charset="0"/>
            </a:endParaRPr>
          </a:p>
        </p:txBody>
      </p:sp>
    </p:spTree>
    <p:extLst>
      <p:ext uri="{BB962C8B-B14F-4D97-AF65-F5344CB8AC3E}">
        <p14:creationId xmlns:p14="http://schemas.microsoft.com/office/powerpoint/2010/main" val="7352537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828800"/>
            <a:ext cx="7543800" cy="4171016"/>
          </a:xfrm>
        </p:spPr>
        <p:txBody>
          <a:bodyPr>
            <a:normAutofit/>
          </a:bodyPr>
          <a:lstStyle/>
          <a:p>
            <a:pPr>
              <a:lnSpc>
                <a:spcPct val="90000"/>
              </a:lnSpc>
            </a:pPr>
            <a:r>
              <a:rPr lang="en-US" altLang="en-US" b="1" i="1" dirty="0">
                <a:solidFill>
                  <a:srgbClr val="3535F9"/>
                </a:solidFill>
              </a:rPr>
              <a:t>A Groundwater Assessment Plan was submitted by the County to NCDENR.</a:t>
            </a:r>
          </a:p>
          <a:p>
            <a:pPr>
              <a:lnSpc>
                <a:spcPct val="90000"/>
              </a:lnSpc>
            </a:pPr>
            <a:endParaRPr lang="en-US" altLang="en-US" b="1" i="1" dirty="0">
              <a:solidFill>
                <a:srgbClr val="3535F9"/>
              </a:solidFill>
            </a:endParaRPr>
          </a:p>
          <a:p>
            <a:pPr>
              <a:lnSpc>
                <a:spcPct val="90000"/>
              </a:lnSpc>
            </a:pPr>
            <a:r>
              <a:rPr lang="en-US" altLang="en-US" b="1" i="1" dirty="0">
                <a:solidFill>
                  <a:srgbClr val="3535F9"/>
                </a:solidFill>
              </a:rPr>
              <a:t>NCDENR requested additional information after the submittal.</a:t>
            </a:r>
          </a:p>
          <a:p>
            <a:pPr>
              <a:lnSpc>
                <a:spcPct val="90000"/>
              </a:lnSpc>
              <a:buFontTx/>
              <a:buNone/>
            </a:pPr>
            <a:endParaRPr lang="en-US" altLang="en-US" b="1" i="1" dirty="0">
              <a:solidFill>
                <a:srgbClr val="3535F9"/>
              </a:solidFill>
            </a:endParaRPr>
          </a:p>
          <a:p>
            <a:pPr>
              <a:lnSpc>
                <a:spcPct val="90000"/>
              </a:lnSpc>
            </a:pPr>
            <a:r>
              <a:rPr lang="en-US" altLang="en-US" b="1" i="1" dirty="0">
                <a:solidFill>
                  <a:srgbClr val="3535F9"/>
                </a:solidFill>
              </a:rPr>
              <a:t>Haywood County requested additional time before submitting a schedule for implementation of the plan.</a:t>
            </a:r>
          </a:p>
          <a:p>
            <a:endParaRPr lang="en-US" dirty="0"/>
          </a:p>
        </p:txBody>
      </p:sp>
      <p:sp>
        <p:nvSpPr>
          <p:cNvPr id="4" name="Rectangle 2"/>
          <p:cNvSpPr>
            <a:spLocks noGrp="1" noChangeArrowheads="1"/>
          </p:cNvSpPr>
          <p:nvPr>
            <p:ph type="title"/>
          </p:nvPr>
        </p:nvSpPr>
        <p:spPr>
          <a:xfrm>
            <a:off x="982133" y="457201"/>
            <a:ext cx="7704667" cy="1219199"/>
          </a:xfrm>
        </p:spPr>
        <p:txBody>
          <a:bodyPr>
            <a:normAutofit fontScale="90000"/>
          </a:bodyPr>
          <a:lstStyle/>
          <a:p>
            <a:r>
              <a:rPr lang="en-US" altLang="en-US" sz="4000" b="1" i="1" dirty="0">
                <a:solidFill>
                  <a:schemeClr val="tx1">
                    <a:lumMod val="65000"/>
                    <a:lumOff val="35000"/>
                  </a:schemeClr>
                </a:solidFill>
                <a:latin typeface="Arial Rounded MT Bold" panose="020F0704030504030204" pitchFamily="34" charset="0"/>
              </a:rPr>
              <a:t>August 2004: </a:t>
            </a:r>
            <a:br>
              <a:rPr lang="en-US" altLang="en-US" sz="4000" b="1" i="1" dirty="0">
                <a:solidFill>
                  <a:schemeClr val="tx1">
                    <a:lumMod val="65000"/>
                    <a:lumOff val="35000"/>
                  </a:schemeClr>
                </a:solidFill>
                <a:latin typeface="Arial Rounded MT Bold" panose="020F0704030504030204" pitchFamily="34" charset="0"/>
              </a:rPr>
            </a:br>
            <a:r>
              <a:rPr lang="en-US" altLang="en-US" sz="4000" b="1" i="1" dirty="0">
                <a:solidFill>
                  <a:schemeClr val="tx1">
                    <a:lumMod val="65000"/>
                    <a:lumOff val="35000"/>
                  </a:schemeClr>
                </a:solidFill>
                <a:latin typeface="Arial Rounded MT Bold" panose="020F0704030504030204" pitchFamily="34" charset="0"/>
              </a:rPr>
              <a:t>Groundwater Assessment</a:t>
            </a:r>
          </a:p>
        </p:txBody>
      </p:sp>
    </p:spTree>
    <p:extLst>
      <p:ext uri="{BB962C8B-B14F-4D97-AF65-F5344CB8AC3E}">
        <p14:creationId xmlns:p14="http://schemas.microsoft.com/office/powerpoint/2010/main" val="16648178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752600"/>
            <a:ext cx="7704667" cy="3332816"/>
          </a:xfrm>
        </p:spPr>
        <p:txBody>
          <a:bodyPr/>
          <a:lstStyle/>
          <a:p>
            <a:r>
              <a:rPr lang="en-US" altLang="en-US" sz="2800" b="1" i="1" dirty="0">
                <a:solidFill>
                  <a:srgbClr val="3535F9"/>
                </a:solidFill>
              </a:rPr>
              <a:t>NCDENR sent a letter stating Haywood County had not submitted any additional correspondence pertaining to the 2004 Groundwater Assessment Monitoring Plan.</a:t>
            </a:r>
          </a:p>
          <a:p>
            <a:endParaRPr lang="en-US" dirty="0"/>
          </a:p>
        </p:txBody>
      </p:sp>
      <p:sp>
        <p:nvSpPr>
          <p:cNvPr id="4" name="Rectangle 2"/>
          <p:cNvSpPr>
            <a:spLocks noGrp="1" noChangeArrowheads="1"/>
          </p:cNvSpPr>
          <p:nvPr>
            <p:ph type="title"/>
          </p:nvPr>
        </p:nvSpPr>
        <p:spPr>
          <a:xfrm>
            <a:off x="982133" y="457201"/>
            <a:ext cx="7704667" cy="838199"/>
          </a:xfrm>
        </p:spPr>
        <p:txBody>
          <a:bodyPr>
            <a:normAutofit/>
          </a:bodyPr>
          <a:lstStyle/>
          <a:p>
            <a:r>
              <a:rPr lang="en-US" altLang="en-US" sz="3600" b="1" i="1" dirty="0">
                <a:solidFill>
                  <a:schemeClr val="tx1">
                    <a:lumMod val="65000"/>
                    <a:lumOff val="35000"/>
                  </a:schemeClr>
                </a:solidFill>
                <a:latin typeface="Arial Rounded MT Bold" panose="020F0704030504030204" pitchFamily="34" charset="0"/>
              </a:rPr>
              <a:t>September 11, 2009</a:t>
            </a:r>
          </a:p>
        </p:txBody>
      </p:sp>
    </p:spTree>
    <p:extLst>
      <p:ext uri="{BB962C8B-B14F-4D97-AF65-F5344CB8AC3E}">
        <p14:creationId xmlns:p14="http://schemas.microsoft.com/office/powerpoint/2010/main" val="1621847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7704667" cy="1981200"/>
          </a:xfrm>
        </p:spPr>
        <p:txBody>
          <a:bodyPr>
            <a:normAutofit/>
          </a:bodyPr>
          <a:lstStyle/>
          <a:p>
            <a:r>
              <a:rPr lang="en-US" altLang="en-US" sz="3600" b="1" i="1" dirty="0">
                <a:solidFill>
                  <a:schemeClr val="tx1">
                    <a:lumMod val="65000"/>
                    <a:lumOff val="35000"/>
                  </a:schemeClr>
                </a:solidFill>
                <a:latin typeface="Arial Rounded MT Bold" panose="020F0704030504030204" pitchFamily="34" charset="0"/>
              </a:rPr>
              <a:t>July 21, 2010: Noted Violations</a:t>
            </a:r>
            <a:endParaRPr lang="en-US" sz="3600" b="1" i="1" dirty="0">
              <a:solidFill>
                <a:schemeClr val="tx1">
                  <a:lumMod val="65000"/>
                  <a:lumOff val="35000"/>
                </a:schemeClr>
              </a:solidFill>
              <a:latin typeface="Arial Rounded MT Bold" panose="020F0704030504030204" pitchFamily="34" charset="0"/>
            </a:endParaRPr>
          </a:p>
        </p:txBody>
      </p:sp>
      <p:sp>
        <p:nvSpPr>
          <p:cNvPr id="3" name="Content Placeholder 2"/>
          <p:cNvSpPr>
            <a:spLocks noGrp="1"/>
          </p:cNvSpPr>
          <p:nvPr>
            <p:ph idx="1"/>
          </p:nvPr>
        </p:nvSpPr>
        <p:spPr>
          <a:xfrm>
            <a:off x="1295400" y="2057400"/>
            <a:ext cx="7552266" cy="2971410"/>
          </a:xfrm>
        </p:spPr>
        <p:txBody>
          <a:bodyPr>
            <a:normAutofit fontScale="92500" lnSpcReduction="20000"/>
          </a:bodyPr>
          <a:lstStyle/>
          <a:p>
            <a:r>
              <a:rPr lang="en-US" altLang="en-US" sz="3200" b="1" i="1" dirty="0">
                <a:solidFill>
                  <a:srgbClr val="3535F9"/>
                </a:solidFill>
              </a:rPr>
              <a:t>15A NCAC 13B.0203 for not complying with the conditions of the permit.</a:t>
            </a:r>
          </a:p>
          <a:p>
            <a:endParaRPr lang="en-US" altLang="en-US" sz="3200" b="1" i="1" dirty="0">
              <a:solidFill>
                <a:srgbClr val="3535F9"/>
              </a:solidFill>
            </a:endParaRPr>
          </a:p>
          <a:p>
            <a:r>
              <a:rPr lang="en-US" altLang="en-US" sz="3200" b="1" i="1" dirty="0">
                <a:solidFill>
                  <a:srgbClr val="3535F9"/>
                </a:solidFill>
              </a:rPr>
              <a:t>Concentration of methane exceeded the LEL in structure and at the property boundary.</a:t>
            </a:r>
          </a:p>
          <a:p>
            <a:endParaRPr lang="en-US" dirty="0"/>
          </a:p>
        </p:txBody>
      </p:sp>
    </p:spTree>
    <p:extLst>
      <p:ext uri="{BB962C8B-B14F-4D97-AF65-F5344CB8AC3E}">
        <p14:creationId xmlns:p14="http://schemas.microsoft.com/office/powerpoint/2010/main" val="16058729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142999"/>
          </a:xfrm>
        </p:spPr>
        <p:txBody>
          <a:bodyPr>
            <a:normAutofit fontScale="90000"/>
          </a:bodyPr>
          <a:lstStyle/>
          <a:p>
            <a:r>
              <a:rPr lang="en-US" altLang="en-US" sz="3600" b="1" i="1" dirty="0">
                <a:solidFill>
                  <a:schemeClr val="tx1">
                    <a:lumMod val="65000"/>
                    <a:lumOff val="35000"/>
                  </a:schemeClr>
                </a:solidFill>
                <a:latin typeface="Arial Rounded MT Bold" panose="020F0704030504030204" pitchFamily="34" charset="0"/>
              </a:rPr>
              <a:t>January 2014: Status of </a:t>
            </a:r>
            <a:br>
              <a:rPr lang="en-US" altLang="en-US" sz="3600" b="1" i="1" dirty="0">
                <a:solidFill>
                  <a:schemeClr val="tx1">
                    <a:lumMod val="65000"/>
                    <a:lumOff val="35000"/>
                  </a:schemeClr>
                </a:solidFill>
                <a:latin typeface="Arial Rounded MT Bold" panose="020F0704030504030204" pitchFamily="34" charset="0"/>
              </a:rPr>
            </a:br>
            <a:r>
              <a:rPr lang="en-US" altLang="en-US" sz="3600" b="1" i="1" dirty="0">
                <a:solidFill>
                  <a:schemeClr val="tx1">
                    <a:lumMod val="65000"/>
                    <a:lumOff val="35000"/>
                  </a:schemeClr>
                </a:solidFill>
                <a:latin typeface="Arial Rounded MT Bold" panose="020F0704030504030204" pitchFamily="34" charset="0"/>
              </a:rPr>
              <a:t>Past Noted Violations</a:t>
            </a:r>
            <a:endParaRPr lang="en-US" sz="3600" b="1" i="1" dirty="0">
              <a:solidFill>
                <a:schemeClr val="tx1">
                  <a:lumMod val="65000"/>
                  <a:lumOff val="35000"/>
                </a:schemeClr>
              </a:solidFill>
              <a:latin typeface="Arial Rounded MT Bold" panose="020F0704030504030204" pitchFamily="34" charset="0"/>
            </a:endParaRPr>
          </a:p>
        </p:txBody>
      </p:sp>
      <p:sp>
        <p:nvSpPr>
          <p:cNvPr id="3" name="Content Placeholder 2"/>
          <p:cNvSpPr>
            <a:spLocks noGrp="1"/>
          </p:cNvSpPr>
          <p:nvPr>
            <p:ph idx="1"/>
          </p:nvPr>
        </p:nvSpPr>
        <p:spPr>
          <a:xfrm>
            <a:off x="1143000" y="2133600"/>
            <a:ext cx="7704667" cy="3332816"/>
          </a:xfrm>
        </p:spPr>
        <p:txBody>
          <a:bodyPr>
            <a:normAutofit fontScale="85000" lnSpcReduction="10000"/>
          </a:bodyPr>
          <a:lstStyle/>
          <a:p>
            <a:r>
              <a:rPr lang="en-US" altLang="en-US" sz="2600" b="1" i="1" dirty="0">
                <a:solidFill>
                  <a:srgbClr val="3535F9"/>
                </a:solidFill>
              </a:rPr>
              <a:t>Exceedance of Landfill Gas (LFG) at the property boundary still </a:t>
            </a:r>
            <a:r>
              <a:rPr lang="en-US" altLang="en-US" sz="2600" b="1" i="1" dirty="0" smtClean="0">
                <a:solidFill>
                  <a:srgbClr val="3535F9"/>
                </a:solidFill>
              </a:rPr>
              <a:t>occurring</a:t>
            </a:r>
          </a:p>
          <a:p>
            <a:pPr marL="0" indent="0">
              <a:buNone/>
            </a:pPr>
            <a:endParaRPr lang="en-US" altLang="en-US" sz="2600" b="1" i="1" dirty="0">
              <a:solidFill>
                <a:srgbClr val="3535F9"/>
              </a:solidFill>
            </a:endParaRPr>
          </a:p>
          <a:p>
            <a:r>
              <a:rPr lang="en-US" altLang="en-US" sz="2600" b="1" i="1" dirty="0">
                <a:solidFill>
                  <a:srgbClr val="3535F9"/>
                </a:solidFill>
              </a:rPr>
              <a:t>15A NCAC 13B .0203(d) Failure to comply with conditions of permit for gas remediation at property </a:t>
            </a:r>
            <a:r>
              <a:rPr lang="en-US" altLang="en-US" sz="2600" b="1" i="1" dirty="0" smtClean="0">
                <a:solidFill>
                  <a:srgbClr val="3535F9"/>
                </a:solidFill>
              </a:rPr>
              <a:t>boundary</a:t>
            </a:r>
          </a:p>
          <a:p>
            <a:pPr marL="0" indent="0">
              <a:buNone/>
            </a:pPr>
            <a:endParaRPr lang="en-US" altLang="en-US" sz="2600" b="1" i="1" dirty="0">
              <a:solidFill>
                <a:srgbClr val="3535F9"/>
              </a:solidFill>
            </a:endParaRPr>
          </a:p>
          <a:p>
            <a:r>
              <a:rPr lang="en-US" altLang="en-US" sz="2600" b="1" i="1" dirty="0">
                <a:solidFill>
                  <a:srgbClr val="3535F9"/>
                </a:solidFill>
              </a:rPr>
              <a:t>15A NCAC 13B .0503 (2)(a)(ii) for exceedance of the lower explosive limit for the gases at the property </a:t>
            </a:r>
            <a:r>
              <a:rPr lang="en-US" altLang="en-US" sz="2600" b="1" i="1" dirty="0" smtClean="0">
                <a:solidFill>
                  <a:srgbClr val="3535F9"/>
                </a:solidFill>
              </a:rPr>
              <a:t>boundary</a:t>
            </a:r>
            <a:endParaRPr lang="en-US" altLang="en-US" sz="2600" b="1" i="1" dirty="0">
              <a:solidFill>
                <a:srgbClr val="3535F9"/>
              </a:solidFill>
            </a:endParaRPr>
          </a:p>
          <a:p>
            <a:endParaRPr lang="en-US" dirty="0"/>
          </a:p>
        </p:txBody>
      </p:sp>
    </p:spTree>
    <p:extLst>
      <p:ext uri="{BB962C8B-B14F-4D97-AF65-F5344CB8AC3E}">
        <p14:creationId xmlns:p14="http://schemas.microsoft.com/office/powerpoint/2010/main" val="25573132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066799"/>
          </a:xfrm>
        </p:spPr>
        <p:txBody>
          <a:bodyPr>
            <a:normAutofit fontScale="90000"/>
          </a:bodyPr>
          <a:lstStyle/>
          <a:p>
            <a:r>
              <a:rPr lang="en-US" altLang="en-US" sz="3600" b="1" i="1" dirty="0">
                <a:solidFill>
                  <a:schemeClr val="tx1">
                    <a:lumMod val="65000"/>
                    <a:lumOff val="35000"/>
                  </a:schemeClr>
                </a:solidFill>
                <a:latin typeface="Arial Rounded MT Bold" panose="020F0704030504030204" pitchFamily="34" charset="0"/>
              </a:rPr>
              <a:t>Assessment Begins </a:t>
            </a:r>
            <a:br>
              <a:rPr lang="en-US" altLang="en-US" sz="3600" b="1" i="1" dirty="0">
                <a:solidFill>
                  <a:schemeClr val="tx1">
                    <a:lumMod val="65000"/>
                    <a:lumOff val="35000"/>
                  </a:schemeClr>
                </a:solidFill>
                <a:latin typeface="Arial Rounded MT Bold" panose="020F0704030504030204" pitchFamily="34" charset="0"/>
              </a:rPr>
            </a:br>
            <a:r>
              <a:rPr lang="en-US" altLang="en-US" sz="3600" b="1" i="1" dirty="0">
                <a:solidFill>
                  <a:schemeClr val="tx1">
                    <a:lumMod val="65000"/>
                    <a:lumOff val="35000"/>
                  </a:schemeClr>
                </a:solidFill>
                <a:latin typeface="Arial Rounded MT Bold" panose="020F0704030504030204" pitchFamily="34" charset="0"/>
              </a:rPr>
              <a:t>2009-2014</a:t>
            </a:r>
            <a:endParaRPr lang="en-US" sz="3600" b="1" i="1" dirty="0">
              <a:solidFill>
                <a:schemeClr val="tx1">
                  <a:lumMod val="65000"/>
                  <a:lumOff val="35000"/>
                </a:schemeClr>
              </a:solidFill>
              <a:latin typeface="Arial Rounded MT Bold" panose="020F0704030504030204" pitchFamily="34" charset="0"/>
            </a:endParaRPr>
          </a:p>
        </p:txBody>
      </p:sp>
      <p:sp>
        <p:nvSpPr>
          <p:cNvPr id="3" name="Content Placeholder 2"/>
          <p:cNvSpPr>
            <a:spLocks noGrp="1"/>
          </p:cNvSpPr>
          <p:nvPr>
            <p:ph idx="1"/>
          </p:nvPr>
        </p:nvSpPr>
        <p:spPr>
          <a:xfrm>
            <a:off x="982133" y="1905000"/>
            <a:ext cx="7704667" cy="3332816"/>
          </a:xfrm>
        </p:spPr>
        <p:txBody>
          <a:bodyPr/>
          <a:lstStyle/>
          <a:p>
            <a:r>
              <a:rPr lang="en-US" altLang="en-US" sz="2800" b="1" i="1" dirty="0">
                <a:solidFill>
                  <a:srgbClr val="3535F9"/>
                </a:solidFill>
              </a:rPr>
              <a:t>25 Groundwater Monitoring Wells Installed on landfill and surrounding properties to determine extent of </a:t>
            </a:r>
            <a:r>
              <a:rPr lang="en-US" altLang="en-US" sz="2800" b="1" i="1" dirty="0" smtClean="0">
                <a:solidFill>
                  <a:srgbClr val="3535F9"/>
                </a:solidFill>
              </a:rPr>
              <a:t>plume</a:t>
            </a:r>
            <a:endParaRPr lang="en-US" altLang="en-US" sz="2800" b="1" i="1" dirty="0">
              <a:solidFill>
                <a:srgbClr val="3535F9"/>
              </a:solidFill>
            </a:endParaRPr>
          </a:p>
          <a:p>
            <a:endParaRPr lang="en-US" altLang="en-US" sz="2800" b="1" i="1" dirty="0">
              <a:solidFill>
                <a:srgbClr val="3535F9"/>
              </a:solidFill>
            </a:endParaRPr>
          </a:p>
          <a:p>
            <a:r>
              <a:rPr lang="en-US" altLang="en-US" sz="2800" b="1" i="1" dirty="0">
                <a:solidFill>
                  <a:srgbClr val="3535F9"/>
                </a:solidFill>
              </a:rPr>
              <a:t>6 of the 13 Methane Monitoring Wells are exceeding limits on the boundary of the </a:t>
            </a:r>
            <a:r>
              <a:rPr lang="en-US" altLang="en-US" sz="2800" b="1" i="1" dirty="0" smtClean="0">
                <a:solidFill>
                  <a:srgbClr val="3535F9"/>
                </a:solidFill>
              </a:rPr>
              <a:t>landfill </a:t>
            </a:r>
            <a:endParaRPr lang="en-US" altLang="en-US" sz="2800" b="1" i="1" dirty="0">
              <a:solidFill>
                <a:srgbClr val="3535F9"/>
              </a:solidFill>
            </a:endParaRPr>
          </a:p>
          <a:p>
            <a:endParaRPr lang="en-US" dirty="0"/>
          </a:p>
        </p:txBody>
      </p:sp>
    </p:spTree>
    <p:extLst>
      <p:ext uri="{BB962C8B-B14F-4D97-AF65-F5344CB8AC3E}">
        <p14:creationId xmlns:p14="http://schemas.microsoft.com/office/powerpoint/2010/main" val="5445129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70323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828800"/>
            <a:ext cx="7543800" cy="4552016"/>
          </a:xfrm>
        </p:spPr>
        <p:txBody>
          <a:bodyPr/>
          <a:lstStyle/>
          <a:p>
            <a:r>
              <a:rPr lang="en-US" altLang="en-US" sz="3200" b="1" i="1" dirty="0">
                <a:solidFill>
                  <a:srgbClr val="3535F9"/>
                </a:solidFill>
              </a:rPr>
              <a:t>Three surrounding properties were purchased in 2014 for $</a:t>
            </a:r>
            <a:r>
              <a:rPr lang="en-US" altLang="en-US" sz="3200" b="1" i="1" dirty="0" smtClean="0">
                <a:solidFill>
                  <a:srgbClr val="3535F9"/>
                </a:solidFill>
              </a:rPr>
              <a:t>1,250,000</a:t>
            </a:r>
            <a:endParaRPr lang="en-US" altLang="en-US" sz="3200" b="1" i="1" dirty="0">
              <a:solidFill>
                <a:srgbClr val="3535F9"/>
              </a:solidFill>
            </a:endParaRPr>
          </a:p>
          <a:p>
            <a:endParaRPr lang="en-US" altLang="en-US" sz="3200" b="1" i="1" dirty="0">
              <a:solidFill>
                <a:srgbClr val="3535F9"/>
              </a:solidFill>
            </a:endParaRPr>
          </a:p>
          <a:p>
            <a:r>
              <a:rPr lang="en-US" altLang="en-US" sz="3200" b="1" i="1" dirty="0">
                <a:solidFill>
                  <a:srgbClr val="3535F9"/>
                </a:solidFill>
              </a:rPr>
              <a:t>County avoided legal proceedings due to contamination of the properties by purchasing the surrounding properties creating a buffer as required by </a:t>
            </a:r>
            <a:r>
              <a:rPr lang="en-US" altLang="en-US" sz="3200" b="1" i="1" dirty="0" smtClean="0">
                <a:solidFill>
                  <a:srgbClr val="3535F9"/>
                </a:solidFill>
              </a:rPr>
              <a:t>NCDENR</a:t>
            </a:r>
            <a:endParaRPr lang="en-US" altLang="en-US" sz="3200" b="1" i="1" dirty="0">
              <a:solidFill>
                <a:srgbClr val="3535F9"/>
              </a:solidFill>
            </a:endParaRPr>
          </a:p>
          <a:p>
            <a:endParaRPr lang="en-US" altLang="en-US" dirty="0"/>
          </a:p>
          <a:p>
            <a:endParaRPr lang="en-US" dirty="0"/>
          </a:p>
        </p:txBody>
      </p:sp>
      <p:sp>
        <p:nvSpPr>
          <p:cNvPr id="4" name="Rectangle 2"/>
          <p:cNvSpPr>
            <a:spLocks noGrp="1" noChangeArrowheads="1"/>
          </p:cNvSpPr>
          <p:nvPr>
            <p:ph type="title"/>
          </p:nvPr>
        </p:nvSpPr>
        <p:spPr>
          <a:xfrm>
            <a:off x="982133" y="457201"/>
            <a:ext cx="7704667" cy="761999"/>
          </a:xfrm>
        </p:spPr>
        <p:txBody>
          <a:bodyPr>
            <a:normAutofit/>
          </a:bodyPr>
          <a:lstStyle/>
          <a:p>
            <a:r>
              <a:rPr lang="en-US" altLang="en-US" sz="3600" b="1" i="1" dirty="0">
                <a:solidFill>
                  <a:schemeClr val="tx1">
                    <a:lumMod val="65000"/>
                    <a:lumOff val="35000"/>
                  </a:schemeClr>
                </a:solidFill>
                <a:latin typeface="Arial Rounded MT Bold" panose="020F0704030504030204" pitchFamily="34" charset="0"/>
              </a:rPr>
              <a:t>Buffer Purchases</a:t>
            </a:r>
          </a:p>
        </p:txBody>
      </p:sp>
    </p:spTree>
    <p:extLst>
      <p:ext uri="{BB962C8B-B14F-4D97-AF65-F5344CB8AC3E}">
        <p14:creationId xmlns:p14="http://schemas.microsoft.com/office/powerpoint/2010/main" val="4914031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982133" y="-457200"/>
            <a:ext cx="7704667" cy="1981200"/>
          </a:xfrm>
        </p:spPr>
        <p:txBody>
          <a:bodyPr>
            <a:normAutofit/>
          </a:bodyPr>
          <a:lstStyle/>
          <a:p>
            <a:r>
              <a:rPr lang="en-US" altLang="en-US" sz="3600" b="1" i="1" dirty="0">
                <a:solidFill>
                  <a:schemeClr val="tx1">
                    <a:lumMod val="65000"/>
                    <a:lumOff val="35000"/>
                  </a:schemeClr>
                </a:solidFill>
                <a:latin typeface="Arial Rounded MT Bold" panose="020F0704030504030204" pitchFamily="34" charset="0"/>
              </a:rPr>
              <a:t>Buffer Purchases </a:t>
            </a:r>
          </a:p>
        </p:txBody>
      </p:sp>
      <p:pic>
        <p:nvPicPr>
          <p:cNvPr id="5" name="Content Placeholder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885428"/>
            <a:ext cx="7620000" cy="5237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61943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228601"/>
            <a:ext cx="7704667" cy="1143000"/>
          </a:xfrm>
        </p:spPr>
        <p:txBody>
          <a:bodyPr>
            <a:normAutofit/>
          </a:bodyPr>
          <a:lstStyle/>
          <a:p>
            <a:r>
              <a:rPr lang="en-US" altLang="en-US" sz="3600" b="1" i="1" dirty="0">
                <a:solidFill>
                  <a:schemeClr val="tx1">
                    <a:lumMod val="65000"/>
                    <a:lumOff val="35000"/>
                  </a:schemeClr>
                </a:solidFill>
                <a:latin typeface="Arial Rounded MT Bold" panose="020F0704030504030204" pitchFamily="34" charset="0"/>
              </a:rPr>
              <a:t>What’s Next?</a:t>
            </a:r>
            <a:endParaRPr lang="en-US" sz="3600" b="1" i="1" dirty="0">
              <a:solidFill>
                <a:schemeClr val="tx1">
                  <a:lumMod val="65000"/>
                  <a:lumOff val="35000"/>
                </a:schemeClr>
              </a:solidFill>
              <a:latin typeface="Arial Rounded MT Bold" panose="020F0704030504030204" pitchFamily="34" charset="0"/>
            </a:endParaRPr>
          </a:p>
        </p:txBody>
      </p:sp>
      <p:sp>
        <p:nvSpPr>
          <p:cNvPr id="3" name="Content Placeholder 2"/>
          <p:cNvSpPr>
            <a:spLocks noGrp="1"/>
          </p:cNvSpPr>
          <p:nvPr>
            <p:ph idx="1"/>
          </p:nvPr>
        </p:nvSpPr>
        <p:spPr>
          <a:xfrm>
            <a:off x="1143000" y="1600200"/>
            <a:ext cx="7543800" cy="4399616"/>
          </a:xfrm>
        </p:spPr>
        <p:txBody>
          <a:bodyPr/>
          <a:lstStyle/>
          <a:p>
            <a:pPr>
              <a:lnSpc>
                <a:spcPct val="90000"/>
              </a:lnSpc>
            </a:pPr>
            <a:r>
              <a:rPr lang="en-US" altLang="en-US" sz="2800" b="1" i="1" dirty="0">
                <a:solidFill>
                  <a:srgbClr val="3535F9"/>
                </a:solidFill>
              </a:rPr>
              <a:t>Begin Cap Maintenance of placing 43,000 cubic yards of dirt on top of landfill. 2015</a:t>
            </a:r>
          </a:p>
          <a:p>
            <a:pPr>
              <a:lnSpc>
                <a:spcPct val="90000"/>
              </a:lnSpc>
            </a:pPr>
            <a:r>
              <a:rPr lang="en-US" altLang="en-US" sz="2800" b="1" i="1" dirty="0">
                <a:solidFill>
                  <a:srgbClr val="3535F9"/>
                </a:solidFill>
              </a:rPr>
              <a:t> Begin saving for Construction. 2015</a:t>
            </a:r>
          </a:p>
          <a:p>
            <a:pPr>
              <a:lnSpc>
                <a:spcPct val="90000"/>
              </a:lnSpc>
            </a:pPr>
            <a:r>
              <a:rPr lang="en-US" altLang="en-US" sz="2800" b="1" i="1" dirty="0">
                <a:solidFill>
                  <a:srgbClr val="3535F9"/>
                </a:solidFill>
              </a:rPr>
              <a:t>Continue to develop Assessment of Corrective Measures to be approved by NCDENR. 2015-2016</a:t>
            </a:r>
          </a:p>
          <a:p>
            <a:pPr>
              <a:lnSpc>
                <a:spcPct val="90000"/>
              </a:lnSpc>
            </a:pPr>
            <a:r>
              <a:rPr lang="en-US" altLang="en-US" sz="2800" b="1" i="1" dirty="0">
                <a:solidFill>
                  <a:srgbClr val="3535F9"/>
                </a:solidFill>
              </a:rPr>
              <a:t>Permit Modification and Construction Design 2016-2018</a:t>
            </a:r>
          </a:p>
          <a:p>
            <a:pPr>
              <a:lnSpc>
                <a:spcPct val="90000"/>
              </a:lnSpc>
            </a:pPr>
            <a:r>
              <a:rPr lang="en-US" altLang="en-US" sz="2800" b="1" i="1" dirty="0">
                <a:solidFill>
                  <a:srgbClr val="3535F9"/>
                </a:solidFill>
              </a:rPr>
              <a:t>Begin Construction 2018-2019</a:t>
            </a:r>
          </a:p>
          <a:p>
            <a:endParaRPr lang="en-US" dirty="0"/>
          </a:p>
        </p:txBody>
      </p:sp>
    </p:spTree>
    <p:extLst>
      <p:ext uri="{BB962C8B-B14F-4D97-AF65-F5344CB8AC3E}">
        <p14:creationId xmlns:p14="http://schemas.microsoft.com/office/powerpoint/2010/main" val="1455646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142999"/>
          </a:xfrm>
        </p:spPr>
        <p:txBody>
          <a:bodyPr>
            <a:normAutofit/>
          </a:bodyPr>
          <a:lstStyle/>
          <a:p>
            <a:r>
              <a:rPr lang="en-US" sz="3600" b="1" i="1" dirty="0">
                <a:solidFill>
                  <a:schemeClr val="tx1">
                    <a:lumMod val="65000"/>
                    <a:lumOff val="35000"/>
                  </a:schemeClr>
                </a:solidFill>
                <a:latin typeface="Arial Rounded MT Bold" panose="020F0704030504030204" pitchFamily="34" charset="0"/>
              </a:rPr>
              <a:t>GOALS FIXED BY THE BUDGET</a:t>
            </a:r>
            <a:endParaRPr lang="en-US" sz="3600" b="1" dirty="0">
              <a:solidFill>
                <a:schemeClr val="tx1">
                  <a:lumMod val="65000"/>
                  <a:lumOff val="35000"/>
                </a:schemeClr>
              </a:solidFill>
              <a:latin typeface="Arial Rounded MT Bold" panose="020F0704030504030204" pitchFamily="34" charset="0"/>
            </a:endParaRPr>
          </a:p>
        </p:txBody>
      </p:sp>
      <p:sp>
        <p:nvSpPr>
          <p:cNvPr id="3" name="Content Placeholder 2"/>
          <p:cNvSpPr>
            <a:spLocks noGrp="1"/>
          </p:cNvSpPr>
          <p:nvPr>
            <p:ph idx="1"/>
          </p:nvPr>
        </p:nvSpPr>
        <p:spPr>
          <a:xfrm>
            <a:off x="982133" y="1676400"/>
            <a:ext cx="7704667" cy="4323416"/>
          </a:xfrm>
        </p:spPr>
        <p:txBody>
          <a:bodyPr>
            <a:normAutofit fontScale="92500" lnSpcReduction="10000"/>
          </a:bodyPr>
          <a:lstStyle/>
          <a:p>
            <a:pPr>
              <a:buFont typeface="Wingdings" panose="05000000000000000000" pitchFamily="2" charset="2"/>
              <a:buChar char="v"/>
            </a:pPr>
            <a:r>
              <a:rPr lang="en-US" dirty="0" smtClean="0"/>
              <a:t>  </a:t>
            </a:r>
            <a:r>
              <a:rPr lang="en-US" sz="2000" b="1" i="1" dirty="0" smtClean="0">
                <a:solidFill>
                  <a:srgbClr val="3535F9"/>
                </a:solidFill>
              </a:rPr>
              <a:t>Provides safe, convenient service in Solid Waste and complies with all        	regulations; specific projects include the Francis Farm remediation 	and upgrades to convenience centers</a:t>
            </a:r>
          </a:p>
          <a:p>
            <a:pPr>
              <a:buFont typeface="Wingdings" panose="05000000000000000000" pitchFamily="2" charset="2"/>
              <a:buChar char="v"/>
            </a:pPr>
            <a:r>
              <a:rPr lang="en-US" sz="2000" b="1" i="1" dirty="0" smtClean="0">
                <a:solidFill>
                  <a:srgbClr val="3535F9"/>
                </a:solidFill>
              </a:rPr>
              <a:t>   Maintains current levels of service to the Public including 	maintenance of current operations schedule</a:t>
            </a:r>
          </a:p>
          <a:p>
            <a:pPr lvl="0">
              <a:buFont typeface="Wingdings" panose="05000000000000000000" pitchFamily="2" charset="2"/>
              <a:buChar char="v"/>
            </a:pPr>
            <a:r>
              <a:rPr lang="en-US" sz="2000" b="1" i="1" dirty="0" smtClean="0">
                <a:solidFill>
                  <a:srgbClr val="3535F9"/>
                </a:solidFill>
              </a:rPr>
              <a:t>    </a:t>
            </a:r>
            <a:r>
              <a:rPr lang="en-US" sz="2000" b="1" i="1" dirty="0">
                <a:solidFill>
                  <a:srgbClr val="3535F9"/>
                </a:solidFill>
              </a:rPr>
              <a:t>Begins planning, needs assessment and subsequent construction of a </a:t>
            </a:r>
            <a:r>
              <a:rPr lang="en-US" sz="2000" b="1" i="1" dirty="0" smtClean="0">
                <a:solidFill>
                  <a:srgbClr val="3535F9"/>
                </a:solidFill>
              </a:rPr>
              <a:t>    	 new </a:t>
            </a:r>
            <a:r>
              <a:rPr lang="en-US" sz="2000" b="1" i="1" dirty="0">
                <a:solidFill>
                  <a:srgbClr val="3535F9"/>
                </a:solidFill>
              </a:rPr>
              <a:t>animal services facility</a:t>
            </a:r>
          </a:p>
          <a:p>
            <a:pPr>
              <a:buFont typeface="Wingdings" panose="05000000000000000000" pitchFamily="2" charset="2"/>
              <a:buChar char="v"/>
            </a:pPr>
            <a:r>
              <a:rPr lang="en-US" sz="2000" b="1" i="1" dirty="0" smtClean="0">
                <a:solidFill>
                  <a:srgbClr val="3535F9"/>
                </a:solidFill>
              </a:rPr>
              <a:t>   Maintains funding to community clubs</a:t>
            </a:r>
          </a:p>
          <a:p>
            <a:pPr>
              <a:buFont typeface="Wingdings" panose="05000000000000000000" pitchFamily="2" charset="2"/>
              <a:buChar char="v"/>
            </a:pPr>
            <a:r>
              <a:rPr lang="en-US" sz="2000" b="1" i="1" dirty="0" smtClean="0">
                <a:solidFill>
                  <a:srgbClr val="3535F9"/>
                </a:solidFill>
              </a:rPr>
              <a:t>   Maintains the Wellness Center and health benefits for employees</a:t>
            </a:r>
          </a:p>
          <a:p>
            <a:pPr>
              <a:buFont typeface="Wingdings" panose="05000000000000000000" pitchFamily="2" charset="2"/>
              <a:buChar char="v"/>
            </a:pPr>
            <a:r>
              <a:rPr lang="en-US" sz="2000" b="1" i="1" dirty="0" smtClean="0">
                <a:solidFill>
                  <a:srgbClr val="3535F9"/>
                </a:solidFill>
              </a:rPr>
              <a:t>   Increases 401K contribution; adds a 2% COLA</a:t>
            </a:r>
          </a:p>
          <a:p>
            <a:pPr>
              <a:buFont typeface="Wingdings" panose="05000000000000000000" pitchFamily="2" charset="2"/>
              <a:buChar char="v"/>
            </a:pPr>
            <a:r>
              <a:rPr lang="en-US" sz="2000" b="1" i="1" dirty="0" smtClean="0">
                <a:solidFill>
                  <a:srgbClr val="3535F9"/>
                </a:solidFill>
              </a:rPr>
              <a:t>   Continues merit pay 0-2%; maintains holiday and longevity pay</a:t>
            </a:r>
          </a:p>
          <a:p>
            <a:pPr>
              <a:buFont typeface="Wingdings" panose="05000000000000000000" pitchFamily="2" charset="2"/>
              <a:buChar char="v"/>
            </a:pPr>
            <a:r>
              <a:rPr lang="en-US" sz="2000" b="1" i="1" dirty="0" smtClean="0">
                <a:solidFill>
                  <a:srgbClr val="3535F9"/>
                </a:solidFill>
              </a:rPr>
              <a:t>   Maintains adequate contingency</a:t>
            </a:r>
          </a:p>
          <a:p>
            <a:pPr>
              <a:buFont typeface="Wingdings" panose="05000000000000000000" pitchFamily="2" charset="2"/>
              <a:buChar char="v"/>
            </a:pPr>
            <a:endParaRPr lang="en-US" sz="2000" b="1" i="1" dirty="0">
              <a:solidFill>
                <a:srgbClr val="3535F9"/>
              </a:solidFill>
            </a:endParaRPr>
          </a:p>
        </p:txBody>
      </p:sp>
    </p:spTree>
    <p:extLst>
      <p:ext uri="{BB962C8B-B14F-4D97-AF65-F5344CB8AC3E}">
        <p14:creationId xmlns:p14="http://schemas.microsoft.com/office/powerpoint/2010/main" val="18887268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76199"/>
            <a:ext cx="7704667" cy="1295400"/>
          </a:xfrm>
        </p:spPr>
        <p:txBody>
          <a:bodyPr>
            <a:normAutofit/>
          </a:bodyPr>
          <a:lstStyle/>
          <a:p>
            <a:r>
              <a:rPr lang="en-US" altLang="en-US" sz="3600" b="1" dirty="0" smtClean="0">
                <a:solidFill>
                  <a:schemeClr val="tx1">
                    <a:lumMod val="65000"/>
                    <a:lumOff val="35000"/>
                  </a:schemeClr>
                </a:solidFill>
              </a:rPr>
              <a:t> </a:t>
            </a:r>
            <a:r>
              <a:rPr lang="en-US" altLang="en-US" sz="3600" b="1" dirty="0">
                <a:solidFill>
                  <a:schemeClr val="tx1">
                    <a:lumMod val="65000"/>
                    <a:lumOff val="35000"/>
                  </a:schemeClr>
                </a:solidFill>
              </a:rPr>
              <a:t/>
            </a:r>
            <a:br>
              <a:rPr lang="en-US" altLang="en-US" sz="3600" b="1" dirty="0">
                <a:solidFill>
                  <a:schemeClr val="tx1">
                    <a:lumMod val="65000"/>
                    <a:lumOff val="35000"/>
                  </a:schemeClr>
                </a:solidFill>
              </a:rPr>
            </a:br>
            <a:r>
              <a:rPr lang="en-US" altLang="en-US" sz="3600" b="1" i="1" dirty="0" smtClean="0">
                <a:solidFill>
                  <a:schemeClr val="tx1">
                    <a:lumMod val="65000"/>
                    <a:lumOff val="35000"/>
                  </a:schemeClr>
                </a:solidFill>
                <a:latin typeface="Arial Rounded MT Bold" panose="020F0704030504030204" pitchFamily="34" charset="0"/>
              </a:rPr>
              <a:t>2015 Solid </a:t>
            </a:r>
            <a:r>
              <a:rPr lang="en-US" altLang="en-US" sz="3600" b="1" i="1" dirty="0">
                <a:solidFill>
                  <a:schemeClr val="tx1">
                    <a:lumMod val="65000"/>
                    <a:lumOff val="35000"/>
                  </a:schemeClr>
                </a:solidFill>
                <a:latin typeface="Arial Rounded MT Bold" panose="020F0704030504030204" pitchFamily="34" charset="0"/>
              </a:rPr>
              <a:t>Waste Budget</a:t>
            </a:r>
            <a:endParaRPr lang="en-US" sz="3600" i="1" dirty="0">
              <a:solidFill>
                <a:schemeClr val="tx1">
                  <a:lumMod val="65000"/>
                  <a:lumOff val="35000"/>
                </a:schemeClr>
              </a:solidFill>
              <a:latin typeface="Arial Rounded MT Bold" panose="020F0704030504030204" pitchFamily="34" charset="0"/>
            </a:endParaRPr>
          </a:p>
        </p:txBody>
      </p:sp>
      <p:sp>
        <p:nvSpPr>
          <p:cNvPr id="3" name="Content Placeholder 2"/>
          <p:cNvSpPr>
            <a:spLocks noGrp="1"/>
          </p:cNvSpPr>
          <p:nvPr>
            <p:ph idx="1"/>
          </p:nvPr>
        </p:nvSpPr>
        <p:spPr>
          <a:xfrm>
            <a:off x="1219200" y="1981200"/>
            <a:ext cx="7704667" cy="3332816"/>
          </a:xfrm>
        </p:spPr>
        <p:txBody>
          <a:bodyPr>
            <a:noAutofit/>
          </a:bodyPr>
          <a:lstStyle/>
          <a:p>
            <a:pPr>
              <a:lnSpc>
                <a:spcPct val="80000"/>
              </a:lnSpc>
            </a:pPr>
            <a:r>
              <a:rPr lang="en-US" altLang="en-US" b="1" dirty="0">
                <a:solidFill>
                  <a:srgbClr val="3535F9"/>
                </a:solidFill>
              </a:rPr>
              <a:t>White Oak Landfill 			$   530,300</a:t>
            </a:r>
          </a:p>
          <a:p>
            <a:pPr>
              <a:lnSpc>
                <a:spcPct val="80000"/>
              </a:lnSpc>
            </a:pPr>
            <a:r>
              <a:rPr lang="en-US" altLang="en-US" b="1" dirty="0">
                <a:solidFill>
                  <a:srgbClr val="3535F9"/>
                </a:solidFill>
              </a:rPr>
              <a:t>Convenience Centers			     840,363</a:t>
            </a:r>
          </a:p>
          <a:p>
            <a:pPr>
              <a:lnSpc>
                <a:spcPct val="80000"/>
              </a:lnSpc>
            </a:pPr>
            <a:r>
              <a:rPr lang="en-US" altLang="en-US" b="1" dirty="0">
                <a:solidFill>
                  <a:srgbClr val="3535F9"/>
                </a:solidFill>
              </a:rPr>
              <a:t>Hauling					</a:t>
            </a:r>
            <a:r>
              <a:rPr lang="en-US" altLang="en-US" b="1" dirty="0" smtClean="0">
                <a:solidFill>
                  <a:srgbClr val="3535F9"/>
                </a:solidFill>
              </a:rPr>
              <a:t>                    </a:t>
            </a:r>
            <a:r>
              <a:rPr lang="en-US" altLang="en-US" b="1" dirty="0">
                <a:solidFill>
                  <a:srgbClr val="3535F9"/>
                </a:solidFill>
              </a:rPr>
              <a:t>687,982</a:t>
            </a:r>
          </a:p>
          <a:p>
            <a:pPr>
              <a:lnSpc>
                <a:spcPct val="80000"/>
              </a:lnSpc>
            </a:pPr>
            <a:r>
              <a:rPr lang="en-US" altLang="en-US" b="1" dirty="0">
                <a:solidFill>
                  <a:srgbClr val="3535F9"/>
                </a:solidFill>
              </a:rPr>
              <a:t>Materials Recovery Facility      </a:t>
            </a:r>
            <a:r>
              <a:rPr lang="en-US" altLang="en-US" b="1" dirty="0" smtClean="0">
                <a:solidFill>
                  <a:srgbClr val="3535F9"/>
                </a:solidFill>
              </a:rPr>
              <a:t> 1,555,100</a:t>
            </a:r>
            <a:endParaRPr lang="en-US" altLang="en-US" b="1" dirty="0">
              <a:solidFill>
                <a:srgbClr val="3535F9"/>
              </a:solidFill>
            </a:endParaRPr>
          </a:p>
          <a:p>
            <a:pPr>
              <a:lnSpc>
                <a:spcPct val="80000"/>
              </a:lnSpc>
            </a:pPr>
            <a:r>
              <a:rPr lang="en-US" altLang="en-US" b="1" dirty="0">
                <a:solidFill>
                  <a:srgbClr val="3535F9"/>
                </a:solidFill>
              </a:rPr>
              <a:t>Francis Farm Landfill		 	  2,152,912</a:t>
            </a:r>
          </a:p>
          <a:p>
            <a:pPr>
              <a:lnSpc>
                <a:spcPct val="80000"/>
              </a:lnSpc>
            </a:pPr>
            <a:r>
              <a:rPr lang="en-US" altLang="en-US" b="1" dirty="0">
                <a:solidFill>
                  <a:srgbClr val="3535F9"/>
                </a:solidFill>
              </a:rPr>
              <a:t>Contingency 			</a:t>
            </a:r>
            <a:r>
              <a:rPr lang="en-US" altLang="en-US" b="1" dirty="0" smtClean="0">
                <a:solidFill>
                  <a:srgbClr val="3535F9"/>
                </a:solidFill>
              </a:rPr>
              <a:t>                 </a:t>
            </a:r>
            <a:r>
              <a:rPr lang="en-US" altLang="en-US" b="1" u="sng" dirty="0" smtClean="0">
                <a:solidFill>
                  <a:srgbClr val="3535F9"/>
                </a:solidFill>
              </a:rPr>
              <a:t>     </a:t>
            </a:r>
            <a:endParaRPr lang="en-US" altLang="en-US" b="1" u="sng" dirty="0">
              <a:solidFill>
                <a:srgbClr val="3535F9"/>
              </a:solidFill>
            </a:endParaRPr>
          </a:p>
          <a:p>
            <a:pPr>
              <a:lnSpc>
                <a:spcPct val="80000"/>
              </a:lnSpc>
            </a:pPr>
            <a:r>
              <a:rPr lang="en-US" altLang="en-US" b="1" dirty="0">
                <a:solidFill>
                  <a:srgbClr val="3535F9"/>
                </a:solidFill>
              </a:rPr>
              <a:t>Total	                                          </a:t>
            </a:r>
            <a:r>
              <a:rPr lang="en-US" altLang="en-US" b="1" dirty="0" smtClean="0">
                <a:solidFill>
                  <a:srgbClr val="3535F9"/>
                </a:solidFill>
              </a:rPr>
              <a:t>$</a:t>
            </a:r>
            <a:r>
              <a:rPr lang="en-US" altLang="en-US" b="1" dirty="0">
                <a:solidFill>
                  <a:srgbClr val="3535F9"/>
                </a:solidFill>
              </a:rPr>
              <a:t>6,266,987	</a:t>
            </a:r>
          </a:p>
          <a:p>
            <a:pPr>
              <a:lnSpc>
                <a:spcPct val="80000"/>
              </a:lnSpc>
            </a:pPr>
            <a:endParaRPr lang="en-US" altLang="en-US" b="1" dirty="0">
              <a:solidFill>
                <a:srgbClr val="3535F9"/>
              </a:solidFill>
            </a:endParaRPr>
          </a:p>
          <a:p>
            <a:pPr>
              <a:lnSpc>
                <a:spcPct val="80000"/>
              </a:lnSpc>
            </a:pPr>
            <a:r>
              <a:rPr lang="en-US" altLang="en-US" b="1" dirty="0">
                <a:solidFill>
                  <a:srgbClr val="3535F9"/>
                </a:solidFill>
              </a:rPr>
              <a:t>Recommended Availability Fee </a:t>
            </a:r>
            <a:r>
              <a:rPr lang="en-US" altLang="en-US" b="1" dirty="0" smtClean="0">
                <a:solidFill>
                  <a:srgbClr val="3535F9"/>
                </a:solidFill>
              </a:rPr>
              <a:t> $</a:t>
            </a:r>
            <a:r>
              <a:rPr lang="en-US" altLang="en-US" b="1" dirty="0">
                <a:solidFill>
                  <a:srgbClr val="3535F9"/>
                </a:solidFill>
              </a:rPr>
              <a:t>164.00	</a:t>
            </a:r>
            <a:endParaRPr lang="en-US" b="1" dirty="0">
              <a:solidFill>
                <a:srgbClr val="3535F9"/>
              </a:solidFill>
            </a:endParaRPr>
          </a:p>
        </p:txBody>
      </p:sp>
    </p:spTree>
    <p:extLst>
      <p:ext uri="{BB962C8B-B14F-4D97-AF65-F5344CB8AC3E}">
        <p14:creationId xmlns:p14="http://schemas.microsoft.com/office/powerpoint/2010/main" val="41794856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82133" y="457201"/>
            <a:ext cx="7704667" cy="761999"/>
          </a:xfrm>
        </p:spPr>
        <p:txBody>
          <a:bodyPr>
            <a:normAutofit fontScale="90000"/>
          </a:bodyPr>
          <a:lstStyle/>
          <a:p>
            <a:pPr algn="ctr"/>
            <a:r>
              <a:rPr lang="en-US" sz="3600" i="1" cap="small" dirty="0" smtClean="0">
                <a:solidFill>
                  <a:srgbClr val="7030A0"/>
                </a:solidFill>
                <a:latin typeface="Arial Rounded MT Bold" pitchFamily="34" charset="0"/>
              </a:rPr>
              <a:t> </a:t>
            </a:r>
            <a:r>
              <a:rPr lang="en-US" sz="2700" b="1" i="1" cap="small" dirty="0" smtClean="0">
                <a:solidFill>
                  <a:schemeClr val="tx1">
                    <a:lumMod val="65000"/>
                    <a:lumOff val="35000"/>
                  </a:schemeClr>
                </a:solidFill>
                <a:latin typeface="Arial Rounded MT Bold" pitchFamily="34" charset="0"/>
              </a:rPr>
              <a:t>SUMMARY OF RECOMMENDATIONS BY FUND</a:t>
            </a:r>
            <a:endParaRPr lang="en-US" sz="2700" b="1" i="1" cap="small" dirty="0">
              <a:solidFill>
                <a:schemeClr val="tx1">
                  <a:lumMod val="65000"/>
                  <a:lumOff val="35000"/>
                </a:schemeClr>
              </a:solidFill>
              <a:latin typeface="Arial Rounded MT Bold" pitchFamily="34" charset="0"/>
            </a:endParaRPr>
          </a:p>
        </p:txBody>
      </p:sp>
      <p:sp>
        <p:nvSpPr>
          <p:cNvPr id="2" name="Content Placeholder 1"/>
          <p:cNvSpPr>
            <a:spLocks noGrp="1"/>
          </p:cNvSpPr>
          <p:nvPr>
            <p:ph idx="1"/>
          </p:nvPr>
        </p:nvSpPr>
        <p:spPr>
          <a:xfrm>
            <a:off x="990842" y="1371600"/>
            <a:ext cx="7704667" cy="4953000"/>
          </a:xfrm>
        </p:spPr>
        <p:txBody>
          <a:bodyPr>
            <a:normAutofit/>
          </a:bodyPr>
          <a:lstStyle/>
          <a:p>
            <a:r>
              <a:rPr lang="en-US" sz="2000" b="1" i="1" dirty="0" smtClean="0">
                <a:solidFill>
                  <a:srgbClr val="3535F9"/>
                </a:solidFill>
              </a:rPr>
              <a:t>The recommended County of Haywood Fiscal Year 2015-2016 Budget for the General Fund is:  $72,939,354</a:t>
            </a:r>
          </a:p>
          <a:p>
            <a:r>
              <a:rPr lang="en-US" sz="1800" b="1" i="1" dirty="0" smtClean="0">
                <a:solidFill>
                  <a:srgbClr val="3535F9"/>
                </a:solidFill>
              </a:rPr>
              <a:t>Special Revenue Fund – Emergency Telephone System (E-911) –  $376,063;</a:t>
            </a:r>
          </a:p>
          <a:p>
            <a:r>
              <a:rPr lang="en-US" sz="2000" b="1" i="1" dirty="0" smtClean="0">
                <a:solidFill>
                  <a:srgbClr val="3535F9"/>
                </a:solidFill>
              </a:rPr>
              <a:t>Special Revenue Fund – Solid Waste - $6,266,987;</a:t>
            </a:r>
          </a:p>
          <a:p>
            <a:r>
              <a:rPr lang="en-US" sz="2000" b="1" i="1" dirty="0" smtClean="0">
                <a:solidFill>
                  <a:srgbClr val="3535F9"/>
                </a:solidFill>
              </a:rPr>
              <a:t>Special Revenue Fund – Road Districts – </a:t>
            </a:r>
            <a:r>
              <a:rPr lang="en-US" sz="2000" b="1" i="1" dirty="0">
                <a:solidFill>
                  <a:srgbClr val="3535F9"/>
                </a:solidFill>
              </a:rPr>
              <a:t>$</a:t>
            </a:r>
            <a:r>
              <a:rPr lang="en-US" sz="2000" b="1" i="1" dirty="0" smtClean="0">
                <a:solidFill>
                  <a:srgbClr val="3535F9"/>
                </a:solidFill>
              </a:rPr>
              <a:t>184,603;</a:t>
            </a:r>
          </a:p>
          <a:p>
            <a:r>
              <a:rPr lang="en-US" sz="2000" b="1" i="1" dirty="0" smtClean="0">
                <a:solidFill>
                  <a:srgbClr val="3535F9"/>
                </a:solidFill>
              </a:rPr>
              <a:t>Special Revenue Fund – Fire Districts – $3,693,688;</a:t>
            </a:r>
          </a:p>
          <a:p>
            <a:r>
              <a:rPr lang="en-US" sz="2000" b="1" i="1" dirty="0" smtClean="0">
                <a:solidFill>
                  <a:srgbClr val="3535F9"/>
                </a:solidFill>
              </a:rPr>
              <a:t>Special Revenue Fund – Junaluska Sanitary District – $195,000;</a:t>
            </a:r>
          </a:p>
          <a:p>
            <a:r>
              <a:rPr lang="en-US" sz="1800" b="1" i="1" dirty="0" smtClean="0">
                <a:solidFill>
                  <a:srgbClr val="3535F9"/>
                </a:solidFill>
              </a:rPr>
              <a:t>Special Revenue Fund – Law Enforcement Officer Separation - $58,131;</a:t>
            </a:r>
          </a:p>
          <a:p>
            <a:r>
              <a:rPr lang="en-US" sz="2000" b="1" i="1" dirty="0" smtClean="0">
                <a:solidFill>
                  <a:srgbClr val="3535F9"/>
                </a:solidFill>
              </a:rPr>
              <a:t>Southwestern Child Development Center Fund –  $3,000,000;</a:t>
            </a:r>
          </a:p>
          <a:p>
            <a:r>
              <a:rPr lang="en-US" sz="2000" b="1" i="1" dirty="0" smtClean="0">
                <a:solidFill>
                  <a:srgbClr val="3535F9"/>
                </a:solidFill>
              </a:rPr>
              <a:t>Internal Service Funds – $6,150,857</a:t>
            </a:r>
            <a:endParaRPr lang="en-US" sz="2000" b="1" i="1" dirty="0">
              <a:solidFill>
                <a:srgbClr val="3535F9"/>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i="1" dirty="0" smtClean="0">
                <a:solidFill>
                  <a:schemeClr val="tx1">
                    <a:lumMod val="65000"/>
                    <a:lumOff val="35000"/>
                  </a:schemeClr>
                </a:solidFill>
                <a:latin typeface="Arial Rounded MT Bold" panose="020F0704030504030204" pitchFamily="34" charset="0"/>
              </a:rPr>
              <a:t>LARGER TICKET ITEMS</a:t>
            </a:r>
            <a:endParaRPr lang="en-US" sz="3600" b="1" i="1" dirty="0">
              <a:solidFill>
                <a:schemeClr val="tx1">
                  <a:lumMod val="65000"/>
                  <a:lumOff val="35000"/>
                </a:schemeClr>
              </a:solidFill>
              <a:latin typeface="Arial Rounded MT Bold" panose="020F0704030504030204" pitchFamily="34" charset="0"/>
            </a:endParaRPr>
          </a:p>
        </p:txBody>
      </p:sp>
      <p:sp>
        <p:nvSpPr>
          <p:cNvPr id="3" name="Content Placeholder 2"/>
          <p:cNvSpPr>
            <a:spLocks noGrp="1"/>
          </p:cNvSpPr>
          <p:nvPr>
            <p:ph idx="1"/>
          </p:nvPr>
        </p:nvSpPr>
        <p:spPr>
          <a:xfrm>
            <a:off x="1295400" y="1524000"/>
            <a:ext cx="7704667" cy="3332816"/>
          </a:xfrm>
        </p:spPr>
        <p:txBody>
          <a:bodyPr>
            <a:normAutofit/>
          </a:bodyPr>
          <a:lstStyle/>
          <a:p>
            <a:pPr marL="0" indent="0">
              <a:buNone/>
            </a:pPr>
            <a:r>
              <a:rPr lang="en-US" sz="7200" dirty="0" smtClean="0"/>
              <a:t>   </a:t>
            </a:r>
            <a:r>
              <a:rPr lang="en-US" sz="7200" smtClean="0">
                <a:solidFill>
                  <a:srgbClr val="3535F9"/>
                </a:solidFill>
              </a:rPr>
              <a:t>$3,320,296.06</a:t>
            </a:r>
            <a:endParaRPr lang="en-US" sz="7200" dirty="0">
              <a:solidFill>
                <a:srgbClr val="3535F9"/>
              </a:solidFill>
            </a:endParaRPr>
          </a:p>
        </p:txBody>
      </p:sp>
    </p:spTree>
    <p:extLst>
      <p:ext uri="{BB962C8B-B14F-4D97-AF65-F5344CB8AC3E}">
        <p14:creationId xmlns:p14="http://schemas.microsoft.com/office/powerpoint/2010/main" val="29571632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838199"/>
          </a:xfrm>
        </p:spPr>
        <p:txBody>
          <a:bodyPr>
            <a:normAutofit/>
          </a:bodyPr>
          <a:lstStyle/>
          <a:p>
            <a:r>
              <a:rPr lang="en-US" sz="3600" b="1" i="1" dirty="0" smtClean="0">
                <a:solidFill>
                  <a:schemeClr val="tx1">
                    <a:lumMod val="65000"/>
                    <a:lumOff val="35000"/>
                  </a:schemeClr>
                </a:solidFill>
                <a:latin typeface="Arial Rounded MT Bold" panose="020F0704030504030204" pitchFamily="34" charset="0"/>
              </a:rPr>
              <a:t>HISTORIC TAX INCREASE</a:t>
            </a:r>
            <a:endParaRPr lang="en-US" sz="3600" b="1" i="1" dirty="0">
              <a:solidFill>
                <a:schemeClr val="tx1">
                  <a:lumMod val="65000"/>
                  <a:lumOff val="35000"/>
                </a:schemeClr>
              </a:solidFill>
              <a:latin typeface="Arial Rounded MT Bold" panose="020F0704030504030204" pitchFamily="34" charset="0"/>
            </a:endParaRPr>
          </a:p>
        </p:txBody>
      </p:sp>
      <p:pic>
        <p:nvPicPr>
          <p:cNvPr id="4" name="Content Placeholder 3"/>
          <p:cNvPicPr>
            <a:picLocks noGrp="1" noChangeAspect="1"/>
          </p:cNvPicPr>
          <p:nvPr>
            <p:ph idx="1"/>
          </p:nvPr>
        </p:nvPicPr>
        <p:blipFill>
          <a:blip r:embed="rId2"/>
          <a:stretch>
            <a:fillRect/>
          </a:stretch>
        </p:blipFill>
        <p:spPr>
          <a:xfrm>
            <a:off x="1752600" y="1293223"/>
            <a:ext cx="6861629" cy="5181600"/>
          </a:xfrm>
          <a:prstGeom prst="rect">
            <a:avLst/>
          </a:prstGeom>
        </p:spPr>
      </p:pic>
    </p:spTree>
    <p:extLst>
      <p:ext uri="{BB962C8B-B14F-4D97-AF65-F5344CB8AC3E}">
        <p14:creationId xmlns:p14="http://schemas.microsoft.com/office/powerpoint/2010/main" val="15444248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799" y="381000"/>
            <a:ext cx="7704667" cy="1142999"/>
          </a:xfrm>
        </p:spPr>
        <p:txBody>
          <a:bodyPr>
            <a:normAutofit fontScale="90000"/>
          </a:bodyPr>
          <a:lstStyle/>
          <a:p>
            <a:pPr fontAlgn="b"/>
            <a:r>
              <a:rPr lang="en-US" sz="3600" b="1" i="1" dirty="0">
                <a:solidFill>
                  <a:schemeClr val="tx1">
                    <a:lumMod val="65000"/>
                    <a:lumOff val="35000"/>
                  </a:schemeClr>
                </a:solidFill>
                <a:latin typeface="Arial Rounded MT Bold" panose="020F0704030504030204" pitchFamily="34" charset="0"/>
              </a:rPr>
              <a:t>HAYWOOD COUNTY  BUDGETS</a:t>
            </a:r>
            <a:r>
              <a:rPr lang="en-US" sz="3600" i="1" dirty="0">
                <a:solidFill>
                  <a:schemeClr val="tx1">
                    <a:lumMod val="65000"/>
                    <a:lumOff val="35000"/>
                  </a:schemeClr>
                </a:solidFill>
              </a:rPr>
              <a:t/>
            </a:r>
            <a:br>
              <a:rPr lang="en-US" sz="3600" i="1" dirty="0">
                <a:solidFill>
                  <a:schemeClr val="tx1">
                    <a:lumMod val="65000"/>
                    <a:lumOff val="35000"/>
                  </a:schemeClr>
                </a:solidFill>
              </a:rPr>
            </a:br>
            <a:r>
              <a:rPr lang="en-US" sz="3100" b="1" i="1" dirty="0">
                <a:solidFill>
                  <a:schemeClr val="tx1">
                    <a:lumMod val="65000"/>
                    <a:lumOff val="35000"/>
                  </a:schemeClr>
                </a:solidFill>
                <a:latin typeface="Arial Rounded MT Bold" panose="020F0704030504030204" pitchFamily="34" charset="0"/>
              </a:rPr>
              <a:t>CPI INCREASE VS. ACTUAL BUDGETS</a:t>
            </a:r>
            <a:r>
              <a:rPr lang="en-US" sz="3100" dirty="0">
                <a:latin typeface="Arial Rounded MT Bold" panose="020F0704030504030204" pitchFamily="34" charset="0"/>
              </a:rPr>
              <a:t/>
            </a:r>
            <a:br>
              <a:rPr lang="en-US" sz="3100" dirty="0">
                <a:latin typeface="Arial Rounded MT Bold" panose="020F0704030504030204" pitchFamily="34" charset="0"/>
              </a:rPr>
            </a:br>
            <a:endParaRPr lang="en-US" sz="3100" dirty="0">
              <a:latin typeface="Arial Rounded MT Bold" panose="020F070403050403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88581822"/>
              </p:ext>
            </p:extLst>
          </p:nvPr>
        </p:nvGraphicFramePr>
        <p:xfrm>
          <a:off x="838201" y="1523998"/>
          <a:ext cx="7968101" cy="1774604"/>
        </p:xfrm>
        <a:graphic>
          <a:graphicData uri="http://schemas.openxmlformats.org/drawingml/2006/table">
            <a:tbl>
              <a:tblPr>
                <a:tableStyleId>{5C22544A-7EE6-4342-B048-85BDC9FD1C3A}</a:tableStyleId>
              </a:tblPr>
              <a:tblGrid>
                <a:gridCol w="75888"/>
                <a:gridCol w="1223545"/>
                <a:gridCol w="906986"/>
                <a:gridCol w="872101"/>
                <a:gridCol w="1341079"/>
                <a:gridCol w="76200"/>
                <a:gridCol w="1371600"/>
                <a:gridCol w="586153"/>
                <a:gridCol w="99647"/>
                <a:gridCol w="1414902"/>
              </a:tblGrid>
              <a:tr h="155687">
                <a:tc>
                  <a:txBody>
                    <a:bodyPr/>
                    <a:lstStyle/>
                    <a:p>
                      <a:pPr algn="l" fontAlgn="b"/>
                      <a:endParaRPr lang="en-US" sz="900" b="0" i="0" u="none" strike="noStrike" dirty="0">
                        <a:effectLst/>
                        <a:latin typeface="Arial" panose="020B0604020202020204" pitchFamily="34" charset="0"/>
                      </a:endParaRPr>
                    </a:p>
                  </a:txBody>
                  <a:tcPr marL="8435" marR="8435" marT="8435" marB="0" anchor="b"/>
                </a:tc>
                <a:tc>
                  <a:txBody>
                    <a:bodyPr/>
                    <a:lstStyle/>
                    <a:p>
                      <a:pPr algn="l" fontAlgn="b"/>
                      <a:endParaRPr lang="en-US" sz="1000" b="0" i="0" u="none" strike="noStrike" dirty="0">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ctr" fontAlgn="b"/>
                      <a:r>
                        <a:rPr lang="en-US" sz="1000" b="1" i="0" u="none" strike="noStrike">
                          <a:effectLst/>
                          <a:latin typeface="Arial" panose="020B0604020202020204" pitchFamily="34" charset="0"/>
                        </a:rPr>
                        <a:t>CPI January before budget year</a:t>
                      </a:r>
                    </a:p>
                  </a:txBody>
                  <a:tcPr marL="9525" marR="9525" marT="9525" marB="0" anchor="b"/>
                </a:tc>
                <a:tc>
                  <a:txBody>
                    <a:bodyPr/>
                    <a:lstStyle/>
                    <a:p>
                      <a:pPr algn="ctr" fontAlgn="b"/>
                      <a:r>
                        <a:rPr lang="en-US" sz="1000" b="1" i="0" u="none" strike="noStrike">
                          <a:effectLst/>
                          <a:latin typeface="Arial" panose="020B0604020202020204" pitchFamily="34" charset="0"/>
                        </a:rPr>
                        <a:t>Budgets using CPI inc./(dec) each year</a:t>
                      </a: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ctr" fontAlgn="b"/>
                      <a:r>
                        <a:rPr lang="en-US" sz="1000" b="1" i="0" u="none" strike="noStrike">
                          <a:effectLst/>
                          <a:latin typeface="Arial" panose="020B0604020202020204" pitchFamily="34" charset="0"/>
                        </a:rPr>
                        <a:t>     Recommended Budgets</a:t>
                      </a:r>
                    </a:p>
                  </a:txBody>
                  <a:tcPr marL="9525" marR="9525" marT="9525" marB="0" anchor="b"/>
                </a:tc>
                <a:tc>
                  <a:txBody>
                    <a:bodyPr/>
                    <a:lstStyle/>
                    <a:p>
                      <a:pPr algn="ctr" fontAlgn="b"/>
                      <a:r>
                        <a:rPr lang="en-US" sz="1000" b="1" i="0" u="none" strike="noStrike">
                          <a:effectLst/>
                          <a:latin typeface="Arial" panose="020B0604020202020204" pitchFamily="34" charset="0"/>
                        </a:rPr>
                        <a:t>Actual Budget increases</a:t>
                      </a: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ctr" fontAlgn="b"/>
                      <a:r>
                        <a:rPr lang="en-US" sz="1000" b="1" i="0" u="none" strike="noStrike">
                          <a:effectLst/>
                          <a:latin typeface="Arial" panose="020B0604020202020204" pitchFamily="34" charset="0"/>
                        </a:rPr>
                        <a:t>Difference in CPI increasese and budgets</a:t>
                      </a:r>
                    </a:p>
                  </a:txBody>
                  <a:tcPr marL="9525" marR="9525" marT="9525" marB="0" anchor="b"/>
                </a:tc>
              </a:tr>
              <a:tr h="155687">
                <a:tc>
                  <a:txBody>
                    <a:bodyPr/>
                    <a:lstStyle/>
                    <a:p>
                      <a:pPr algn="l" fontAlgn="b"/>
                      <a:endParaRPr lang="en-US" sz="900" b="0" i="0" u="none" strike="noStrike" dirty="0">
                        <a:effectLst/>
                        <a:latin typeface="Arial" panose="020B0604020202020204" pitchFamily="34" charset="0"/>
                      </a:endParaRPr>
                    </a:p>
                  </a:txBody>
                  <a:tcPr marL="8435" marR="8435" marT="8435" marB="0" anchor="b"/>
                </a:tc>
                <a:tc>
                  <a:txBody>
                    <a:bodyPr/>
                    <a:lstStyle/>
                    <a:p>
                      <a:pPr algn="r"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r" fontAlgn="b"/>
                      <a:endParaRPr lang="en-US" sz="1000" b="0" i="0" u="none" strike="noStrike">
                        <a:effectLst/>
                        <a:latin typeface="Arial" panose="020B0604020202020204" pitchFamily="34" charset="0"/>
                      </a:endParaRPr>
                    </a:p>
                  </a:txBody>
                  <a:tcPr marL="9525" marR="9525" marT="9525" marB="0" anchor="b"/>
                </a:tc>
                <a:tc>
                  <a:txBody>
                    <a:bodyPr/>
                    <a:lstStyle/>
                    <a:p>
                      <a:pPr algn="r" fontAlgn="b"/>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b="0" i="0" u="none" strike="noStrike">
                          <a:effectLst/>
                          <a:latin typeface="Arial" panose="020B0604020202020204" pitchFamily="34" charset="0"/>
                        </a:rPr>
                        <a:t> </a:t>
                      </a: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r>
              <a:tr h="155687">
                <a:tc>
                  <a:txBody>
                    <a:bodyPr/>
                    <a:lstStyle/>
                    <a:p>
                      <a:pPr algn="l" fontAlgn="b"/>
                      <a:endParaRPr lang="en-US" sz="900" b="0" i="0" u="none" strike="noStrike" dirty="0">
                        <a:effectLst/>
                        <a:latin typeface="Arial" panose="020B0604020202020204" pitchFamily="34" charset="0"/>
                      </a:endParaRPr>
                    </a:p>
                  </a:txBody>
                  <a:tcPr marL="8435" marR="8435" marT="8435" marB="0" anchor="b"/>
                </a:tc>
                <a:tc>
                  <a:txBody>
                    <a:bodyPr/>
                    <a:lstStyle/>
                    <a:p>
                      <a:pPr algn="ctr" fontAlgn="b"/>
                      <a:r>
                        <a:rPr lang="en-US" sz="1000" b="0" i="0" u="none" strike="noStrike">
                          <a:effectLst/>
                          <a:latin typeface="Arial" panose="020B0604020202020204" pitchFamily="34" charset="0"/>
                        </a:rPr>
                        <a:t> </a:t>
                      </a:r>
                    </a:p>
                  </a:txBody>
                  <a:tcPr marL="9525" marR="9525" marT="9525" marB="0" anchor="b"/>
                </a:tc>
                <a:tc>
                  <a:txBody>
                    <a:bodyPr/>
                    <a:lstStyle/>
                    <a:p>
                      <a:pPr algn="l" fontAlgn="b"/>
                      <a:r>
                        <a:rPr lang="en-US" sz="1000" b="0" i="0" u="none" strike="noStrike">
                          <a:effectLst/>
                          <a:latin typeface="Arial" panose="020B0604020202020204" pitchFamily="34" charset="0"/>
                        </a:rPr>
                        <a:t> </a:t>
                      </a:r>
                    </a:p>
                  </a:txBody>
                  <a:tcPr marL="9525" marR="9525" marT="9525" marB="0" anchor="b"/>
                </a:tc>
                <a:tc>
                  <a:txBody>
                    <a:bodyPr/>
                    <a:lstStyle/>
                    <a:p>
                      <a:pPr algn="ctr" fontAlgn="b"/>
                      <a:endParaRPr lang="en-US" sz="1000" b="0" i="0" u="none" strike="noStrike">
                        <a:effectLst/>
                        <a:latin typeface="Arial" panose="020B0604020202020204" pitchFamily="34" charset="0"/>
                      </a:endParaRPr>
                    </a:p>
                  </a:txBody>
                  <a:tcPr marL="9525" marR="9525" marT="9525" marB="0" anchor="b"/>
                </a:tc>
                <a:tc>
                  <a:txBody>
                    <a:bodyPr/>
                    <a:lstStyle/>
                    <a:p>
                      <a:pPr algn="r" fontAlgn="b"/>
                      <a:r>
                        <a:rPr lang="en-US" sz="1000" b="0" i="0" u="none" strike="noStrike">
                          <a:solidFill>
                            <a:srgbClr val="FF0000"/>
                          </a:solidFill>
                          <a:effectLst/>
                          <a:latin typeface="Arial" panose="020B0604020202020204" pitchFamily="34" charset="0"/>
                        </a:rPr>
                        <a:t>   </a:t>
                      </a:r>
                    </a:p>
                  </a:txBody>
                  <a:tcPr marL="9525" marR="9525" marT="9525" marB="0" anchor="b"/>
                </a:tc>
                <a:tc>
                  <a:txBody>
                    <a:bodyPr/>
                    <a:lstStyle/>
                    <a:p>
                      <a:pPr algn="r" fontAlgn="b"/>
                      <a:endParaRPr lang="en-US" sz="1000" b="0" i="0" u="none" strike="noStrike">
                        <a:effectLst/>
                        <a:latin typeface="Arial" panose="020B0604020202020204" pitchFamily="34" charset="0"/>
                      </a:endParaRPr>
                    </a:p>
                  </a:txBody>
                  <a:tcPr marL="9525" marR="9525" marT="9525" marB="0" anchor="b"/>
                </a:tc>
                <a:tc>
                  <a:txBody>
                    <a:bodyPr/>
                    <a:lstStyle/>
                    <a:p>
                      <a:pPr algn="l" fontAlgn="b"/>
                      <a:r>
                        <a:rPr lang="en-US" sz="1000" b="0" i="0" u="none" strike="noStrike">
                          <a:effectLst/>
                          <a:latin typeface="Arial" panose="020B0604020202020204" pitchFamily="34" charset="0"/>
                        </a:rPr>
                        <a:t>   </a:t>
                      </a: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c>
                  <a:txBody>
                    <a:bodyPr/>
                    <a:lstStyle/>
                    <a:p>
                      <a:pPr algn="l" fontAlgn="b"/>
                      <a:endParaRPr lang="en-US" sz="1000" b="0" i="0" u="none" strike="noStrike">
                        <a:effectLst/>
                        <a:latin typeface="Arial" panose="020B0604020202020204" pitchFamily="34" charset="0"/>
                      </a:endParaRPr>
                    </a:p>
                  </a:txBody>
                  <a:tcPr marL="9525" marR="9525" marT="9525" marB="0" anchor="b"/>
                </a:tc>
              </a:tr>
              <a:tr h="592030">
                <a:tc>
                  <a:txBody>
                    <a:bodyPr/>
                    <a:lstStyle/>
                    <a:p>
                      <a:pPr algn="l" fontAlgn="b"/>
                      <a:endParaRPr lang="en-US" sz="900" b="0" i="0" u="none" strike="noStrike" dirty="0">
                        <a:effectLst/>
                        <a:latin typeface="Arial" panose="020B0604020202020204" pitchFamily="34" charset="0"/>
                      </a:endParaRPr>
                    </a:p>
                  </a:txBody>
                  <a:tcPr marL="8435" marR="8435" marT="8435" marB="0" anchor="b"/>
                </a:tc>
                <a:tc>
                  <a:txBody>
                    <a:bodyPr/>
                    <a:lstStyle/>
                    <a:p>
                      <a:pPr algn="ctr" fontAlgn="b"/>
                      <a:r>
                        <a:rPr lang="en-US" sz="1100" b="1" i="0" u="none" strike="noStrike" dirty="0">
                          <a:effectLst/>
                          <a:latin typeface="Arial" panose="020B0604020202020204" pitchFamily="34" charset="0"/>
                        </a:rPr>
                        <a:t>Jan 08 CPI</a:t>
                      </a:r>
                    </a:p>
                  </a:txBody>
                  <a:tcPr marL="9525" marR="9525" marT="9525" marB="0" anchor="b"/>
                </a:tc>
                <a:tc>
                  <a:txBody>
                    <a:bodyPr/>
                    <a:lstStyle/>
                    <a:p>
                      <a:pPr algn="l" fontAlgn="b"/>
                      <a:r>
                        <a:rPr lang="en-US" sz="1100" b="1" i="0" u="none" strike="noStrike" dirty="0">
                          <a:effectLst/>
                          <a:latin typeface="Arial" panose="020B0604020202020204" pitchFamily="34" charset="0"/>
                        </a:rPr>
                        <a:t>FY 2009</a:t>
                      </a:r>
                    </a:p>
                  </a:txBody>
                  <a:tcPr marL="9525" marR="9525" marT="9525" marB="0" anchor="b"/>
                </a:tc>
                <a:tc>
                  <a:txBody>
                    <a:bodyPr/>
                    <a:lstStyle/>
                    <a:p>
                      <a:pPr algn="ctr" fontAlgn="b"/>
                      <a:r>
                        <a:rPr lang="en-US" sz="1100" b="1" i="0" u="none" strike="noStrike" dirty="0">
                          <a:effectLst/>
                          <a:latin typeface="Arial" panose="020B0604020202020204" pitchFamily="34" charset="0"/>
                        </a:rPr>
                        <a:t>4.28%</a:t>
                      </a:r>
                    </a:p>
                  </a:txBody>
                  <a:tcPr marL="9525" marR="9525" marT="9525" marB="0" anchor="b"/>
                </a:tc>
                <a:tc>
                  <a:txBody>
                    <a:bodyPr/>
                    <a:lstStyle/>
                    <a:p>
                      <a:pPr algn="r" fontAlgn="b"/>
                      <a:r>
                        <a:rPr lang="en-US" sz="1100" b="1" i="0" u="none" strike="noStrike" dirty="0">
                          <a:effectLst/>
                          <a:latin typeface="Arial" panose="020B0604020202020204" pitchFamily="34" charset="0"/>
                        </a:rPr>
                        <a:t> $            70,860,456 </a:t>
                      </a:r>
                    </a:p>
                  </a:txBody>
                  <a:tcPr marL="9525" marR="9525" marT="9525" marB="0" anchor="b"/>
                </a:tc>
                <a:tc>
                  <a:txBody>
                    <a:bodyPr/>
                    <a:lstStyle/>
                    <a:p>
                      <a:pPr algn="r" fontAlgn="b"/>
                      <a:endParaRPr lang="en-US" sz="1100" b="1" i="0" u="none" strike="noStrike" dirty="0">
                        <a:effectLst/>
                        <a:latin typeface="Arial" panose="020B0604020202020204" pitchFamily="34" charset="0"/>
                      </a:endParaRPr>
                    </a:p>
                  </a:txBody>
                  <a:tcPr marL="9525" marR="9525" marT="9525" marB="0" anchor="b"/>
                </a:tc>
                <a:tc>
                  <a:txBody>
                    <a:bodyPr/>
                    <a:lstStyle/>
                    <a:p>
                      <a:pPr algn="l" fontAlgn="b"/>
                      <a:r>
                        <a:rPr lang="en-US" sz="1100" b="1" i="0" u="none" strike="noStrike" dirty="0">
                          <a:effectLst/>
                          <a:latin typeface="Arial" panose="020B0604020202020204" pitchFamily="34" charset="0"/>
                        </a:rPr>
                        <a:t> $             70,226,546 </a:t>
                      </a:r>
                    </a:p>
                  </a:txBody>
                  <a:tcPr marL="9525" marR="9525" marT="9525" marB="0" anchor="b"/>
                </a:tc>
                <a:tc>
                  <a:txBody>
                    <a:bodyPr/>
                    <a:lstStyle/>
                    <a:p>
                      <a:pPr algn="ctr" fontAlgn="b"/>
                      <a:r>
                        <a:rPr lang="en-US" sz="1100" b="1" i="0" u="none" strike="noStrike" dirty="0">
                          <a:effectLst/>
                          <a:latin typeface="Arial" panose="020B0604020202020204" pitchFamily="34" charset="0"/>
                        </a:rPr>
                        <a:t>3.35%</a:t>
                      </a:r>
                    </a:p>
                  </a:txBody>
                  <a:tcPr marL="9525" marR="9525" marT="9525" marB="0" anchor="b"/>
                </a:tc>
                <a:tc>
                  <a:txBody>
                    <a:bodyPr/>
                    <a:lstStyle/>
                    <a:p>
                      <a:pPr algn="l" fontAlgn="b"/>
                      <a:endParaRPr lang="en-US" sz="1100" b="1" i="0" u="none" strike="noStrike" dirty="0">
                        <a:effectLst/>
                        <a:latin typeface="Arial" panose="020B0604020202020204" pitchFamily="34" charset="0"/>
                      </a:endParaRPr>
                    </a:p>
                  </a:txBody>
                  <a:tcPr marL="9525" marR="9525" marT="9525" marB="0" anchor="b"/>
                </a:tc>
                <a:tc>
                  <a:txBody>
                    <a:bodyPr/>
                    <a:lstStyle/>
                    <a:p>
                      <a:pPr algn="l" fontAlgn="b"/>
                      <a:r>
                        <a:rPr lang="en-US" sz="1100" b="1" i="0" u="none" strike="noStrike" dirty="0">
                          <a:effectLst/>
                          <a:latin typeface="Arial" panose="020B0604020202020204" pitchFamily="34" charset="0"/>
                        </a:rPr>
                        <a:t> $                   633,910 </a:t>
                      </a:r>
                    </a:p>
                  </a:txBody>
                  <a:tcPr marL="9525" marR="9525" marT="9525" marB="0" anchor="b"/>
                </a:tc>
              </a:tr>
              <a:tr h="239599">
                <a:tc>
                  <a:txBody>
                    <a:bodyPr/>
                    <a:lstStyle/>
                    <a:p>
                      <a:pPr algn="l" fontAlgn="b"/>
                      <a:endParaRPr lang="en-US" sz="900" b="0" i="0" u="none" strike="noStrike" dirty="0">
                        <a:effectLst/>
                        <a:latin typeface="Arial" panose="020B0604020202020204" pitchFamily="34" charset="0"/>
                      </a:endParaRPr>
                    </a:p>
                  </a:txBody>
                  <a:tcPr marL="8435" marR="8435" marT="8435" marB="0" anchor="b"/>
                </a:tc>
                <a:tc>
                  <a:txBody>
                    <a:bodyPr/>
                    <a:lstStyle/>
                    <a:p>
                      <a:pPr algn="ctr" fontAlgn="b"/>
                      <a:r>
                        <a:rPr lang="en-US" sz="1100" b="1" i="0" u="none" strike="noStrike">
                          <a:effectLst/>
                          <a:latin typeface="Arial" panose="020B0604020202020204" pitchFamily="34" charset="0"/>
                        </a:rPr>
                        <a:t>Jan 15 CPI</a:t>
                      </a:r>
                    </a:p>
                  </a:txBody>
                  <a:tcPr marL="9525" marR="9525" marT="9525" marB="0" anchor="b"/>
                </a:tc>
                <a:tc>
                  <a:txBody>
                    <a:bodyPr/>
                    <a:lstStyle/>
                    <a:p>
                      <a:pPr algn="l" fontAlgn="b"/>
                      <a:r>
                        <a:rPr lang="en-US" sz="1100" b="1" i="0" u="none" strike="noStrike">
                          <a:effectLst/>
                          <a:latin typeface="Arial" panose="020B0604020202020204" pitchFamily="34" charset="0"/>
                        </a:rPr>
                        <a:t>FY 2016</a:t>
                      </a:r>
                    </a:p>
                  </a:txBody>
                  <a:tcPr marL="9525" marR="9525" marT="9525" marB="0" anchor="b"/>
                </a:tc>
                <a:tc>
                  <a:txBody>
                    <a:bodyPr/>
                    <a:lstStyle/>
                    <a:p>
                      <a:pPr algn="ctr" fontAlgn="b"/>
                      <a:r>
                        <a:rPr lang="en-US" sz="1100" b="1" i="0" u="none" strike="noStrike">
                          <a:effectLst/>
                          <a:latin typeface="Arial" panose="020B0604020202020204" pitchFamily="34" charset="0"/>
                        </a:rPr>
                        <a:t>-0.09%</a:t>
                      </a:r>
                    </a:p>
                  </a:txBody>
                  <a:tcPr marL="9525" marR="9525" marT="9525" marB="0" anchor="b"/>
                </a:tc>
                <a:tc>
                  <a:txBody>
                    <a:bodyPr/>
                    <a:lstStyle/>
                    <a:p>
                      <a:pPr algn="r" fontAlgn="b"/>
                      <a:r>
                        <a:rPr lang="en-US" sz="1100" b="1" i="0" u="none" strike="noStrike">
                          <a:effectLst/>
                          <a:latin typeface="Arial" panose="020B0604020202020204" pitchFamily="34" charset="0"/>
                        </a:rPr>
                        <a:t> $            78,458,602 </a:t>
                      </a:r>
                    </a:p>
                  </a:txBody>
                  <a:tcPr marL="9525" marR="9525" marT="9525" marB="0" anchor="b"/>
                </a:tc>
                <a:tc>
                  <a:txBody>
                    <a:bodyPr/>
                    <a:lstStyle/>
                    <a:p>
                      <a:pPr algn="r" fontAlgn="b"/>
                      <a:endParaRPr lang="en-US" sz="1100" b="1" i="0" u="none" strike="noStrike">
                        <a:effectLst/>
                        <a:latin typeface="Arial" panose="020B0604020202020204" pitchFamily="34" charset="0"/>
                      </a:endParaRPr>
                    </a:p>
                  </a:txBody>
                  <a:tcPr marL="9525" marR="9525" marT="9525" marB="0" anchor="b"/>
                </a:tc>
                <a:tc>
                  <a:txBody>
                    <a:bodyPr/>
                    <a:lstStyle/>
                    <a:p>
                      <a:pPr algn="l" fontAlgn="b"/>
                      <a:r>
                        <a:rPr lang="en-US" sz="1100" b="1" i="0" u="none" strike="noStrike">
                          <a:effectLst/>
                          <a:latin typeface="Arial" panose="020B0604020202020204" pitchFamily="34" charset="0"/>
                        </a:rPr>
                        <a:t> $             72,939,354 </a:t>
                      </a:r>
                    </a:p>
                  </a:txBody>
                  <a:tcPr marL="9525" marR="9525" marT="9525" marB="0" anchor="b"/>
                </a:tc>
                <a:tc>
                  <a:txBody>
                    <a:bodyPr/>
                    <a:lstStyle/>
                    <a:p>
                      <a:pPr algn="ctr" fontAlgn="b"/>
                      <a:r>
                        <a:rPr lang="en-US" sz="1100" b="1" i="0" u="none" strike="noStrike">
                          <a:effectLst/>
                          <a:latin typeface="Arial" panose="020B0604020202020204" pitchFamily="34" charset="0"/>
                        </a:rPr>
                        <a:t>5.60%</a:t>
                      </a:r>
                    </a:p>
                  </a:txBody>
                  <a:tcPr marL="9525" marR="9525" marT="9525" marB="0" anchor="b"/>
                </a:tc>
                <a:tc>
                  <a:txBody>
                    <a:bodyPr/>
                    <a:lstStyle/>
                    <a:p>
                      <a:pPr algn="l" fontAlgn="b"/>
                      <a:endParaRPr lang="en-US" sz="1100" b="1" i="0" u="none" strike="noStrike">
                        <a:effectLst/>
                        <a:latin typeface="Arial" panose="020B0604020202020204" pitchFamily="34" charset="0"/>
                      </a:endParaRPr>
                    </a:p>
                  </a:txBody>
                  <a:tcPr marL="9525" marR="9525" marT="9525" marB="0" anchor="b"/>
                </a:tc>
                <a:tc>
                  <a:txBody>
                    <a:bodyPr/>
                    <a:lstStyle/>
                    <a:p>
                      <a:pPr algn="l" fontAlgn="b"/>
                      <a:r>
                        <a:rPr lang="en-US" sz="1100" b="1" i="0" u="none" strike="noStrike" dirty="0">
                          <a:effectLst/>
                          <a:latin typeface="Arial" panose="020B0604020202020204" pitchFamily="34" charset="0"/>
                        </a:rPr>
                        <a:t> $                5,519,248 </a:t>
                      </a:r>
                    </a:p>
                  </a:txBody>
                  <a:tcPr marL="9525" marR="9525" marT="9525" marB="0" anchor="b"/>
                </a:tc>
              </a:tr>
            </a:tbl>
          </a:graphicData>
        </a:graphic>
      </p:graphicFrame>
      <p:sp>
        <p:nvSpPr>
          <p:cNvPr id="5" name="TextBox 4"/>
          <p:cNvSpPr txBox="1"/>
          <p:nvPr/>
        </p:nvSpPr>
        <p:spPr>
          <a:xfrm>
            <a:off x="1147231" y="4038600"/>
            <a:ext cx="7543801" cy="1631216"/>
          </a:xfrm>
          <a:prstGeom prst="rect">
            <a:avLst/>
          </a:prstGeom>
          <a:noFill/>
        </p:spPr>
        <p:txBody>
          <a:bodyPr wrap="square" rtlCol="0">
            <a:spAutoFit/>
          </a:bodyPr>
          <a:lstStyle/>
          <a:p>
            <a:r>
              <a:rPr lang="en-US" sz="2000" b="1" i="1" dirty="0" smtClean="0">
                <a:solidFill>
                  <a:srgbClr val="3535F9"/>
                </a:solidFill>
              </a:rPr>
              <a:t>The FY 2009 budget was $70,226,546.  This is the first budget over that budget since then, and if CPI January before budget year was applied and added to each budget, the budget would be $78,458,602.  Our recommended budget is $72, 929,354.</a:t>
            </a:r>
            <a:endParaRPr lang="en-US" sz="2000" b="1" i="1" dirty="0">
              <a:solidFill>
                <a:srgbClr val="3535F9"/>
              </a:solidFill>
            </a:endParaRPr>
          </a:p>
        </p:txBody>
      </p:sp>
    </p:spTree>
    <p:extLst>
      <p:ext uri="{BB962C8B-B14F-4D97-AF65-F5344CB8AC3E}">
        <p14:creationId xmlns:p14="http://schemas.microsoft.com/office/powerpoint/2010/main" val="24725858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82133" y="152401"/>
            <a:ext cx="7704667" cy="761999"/>
          </a:xfrm>
        </p:spPr>
        <p:txBody>
          <a:bodyPr>
            <a:normAutofit/>
          </a:bodyPr>
          <a:lstStyle/>
          <a:p>
            <a:pPr algn="ctr"/>
            <a:r>
              <a:rPr lang="en-US" sz="3600" b="1" i="1" dirty="0" smtClean="0">
                <a:solidFill>
                  <a:schemeClr val="tx1">
                    <a:lumMod val="65000"/>
                    <a:lumOff val="35000"/>
                  </a:schemeClr>
                </a:solidFill>
                <a:latin typeface="Arial Rounded MT Bold" pitchFamily="34" charset="0"/>
              </a:rPr>
              <a:t>Direction</a:t>
            </a:r>
            <a:endParaRPr lang="en-US" sz="3600" b="1" i="1" dirty="0">
              <a:solidFill>
                <a:schemeClr val="tx1">
                  <a:lumMod val="65000"/>
                  <a:lumOff val="35000"/>
                </a:schemeClr>
              </a:solidFill>
              <a:latin typeface="Arial Rounded MT Bold" pitchFamily="34" charset="0"/>
            </a:endParaRPr>
          </a:p>
        </p:txBody>
      </p:sp>
      <p:sp>
        <p:nvSpPr>
          <p:cNvPr id="2" name="Content Placeholder 1"/>
          <p:cNvSpPr>
            <a:spLocks noGrp="1"/>
          </p:cNvSpPr>
          <p:nvPr>
            <p:ph idx="1"/>
          </p:nvPr>
        </p:nvSpPr>
        <p:spPr>
          <a:xfrm>
            <a:off x="1371600" y="1600200"/>
            <a:ext cx="7543800" cy="4552016"/>
          </a:xfrm>
        </p:spPr>
        <p:txBody>
          <a:bodyPr>
            <a:normAutofit fontScale="25000" lnSpcReduction="20000"/>
          </a:bodyPr>
          <a:lstStyle/>
          <a:p>
            <a:pPr>
              <a:buFont typeface="Wingdings" pitchFamily="2" charset="2"/>
              <a:buChar char="v"/>
            </a:pPr>
            <a:endParaRPr lang="en-US" sz="6400" b="1" i="1" dirty="0" smtClean="0">
              <a:solidFill>
                <a:srgbClr val="3535F9"/>
              </a:solidFill>
              <a:latin typeface="Arial Rounded MT Bold" pitchFamily="34" charset="0"/>
            </a:endParaRPr>
          </a:p>
          <a:p>
            <a:pPr>
              <a:buFont typeface="Wingdings" pitchFamily="2" charset="2"/>
              <a:buChar char="v"/>
            </a:pPr>
            <a:r>
              <a:rPr lang="en-US" sz="6400" b="1" i="1" dirty="0" smtClean="0">
                <a:solidFill>
                  <a:srgbClr val="3535F9"/>
                </a:solidFill>
                <a:latin typeface="Arial Rounded MT Bold" pitchFamily="34" charset="0"/>
              </a:rPr>
              <a:t>May 21st  at 5:00 p.m. Special Meeting -</a:t>
            </a:r>
          </a:p>
          <a:p>
            <a:pPr lvl="1">
              <a:buNone/>
            </a:pPr>
            <a:r>
              <a:rPr lang="en-US" sz="6400" b="1" i="1" dirty="0" smtClean="0">
                <a:solidFill>
                  <a:srgbClr val="3535F9"/>
                </a:solidFill>
                <a:latin typeface="Arial Rounded MT Bold" pitchFamily="34" charset="0"/>
              </a:rPr>
              <a:t>Budget Public Hearing (public comment welcome)</a:t>
            </a:r>
          </a:p>
          <a:p>
            <a:pPr lvl="1">
              <a:buNone/>
            </a:pPr>
            <a:endParaRPr lang="en-US" sz="6400" b="1" i="1" dirty="0" smtClean="0">
              <a:solidFill>
                <a:srgbClr val="3535F9"/>
              </a:solidFill>
              <a:latin typeface="Arial Rounded MT Bold" pitchFamily="34" charset="0"/>
            </a:endParaRPr>
          </a:p>
          <a:p>
            <a:pPr lvl="1">
              <a:buFont typeface="Wingdings" panose="05000000000000000000" pitchFamily="2" charset="2"/>
              <a:buChar char="v"/>
            </a:pPr>
            <a:r>
              <a:rPr lang="en-US" sz="6400" b="1" i="1" dirty="0" smtClean="0">
                <a:solidFill>
                  <a:srgbClr val="3535F9"/>
                </a:solidFill>
                <a:latin typeface="Arial Rounded MT Bold" pitchFamily="34" charset="0"/>
              </a:rPr>
              <a:t>June 1</a:t>
            </a:r>
            <a:r>
              <a:rPr lang="en-US" sz="6400" b="1" i="1" baseline="30000" dirty="0" smtClean="0">
                <a:solidFill>
                  <a:srgbClr val="3535F9"/>
                </a:solidFill>
                <a:latin typeface="Arial Rounded MT Bold" pitchFamily="34" charset="0"/>
              </a:rPr>
              <a:t>st</a:t>
            </a:r>
            <a:r>
              <a:rPr lang="en-US" sz="6400" b="1" i="1" dirty="0" smtClean="0">
                <a:solidFill>
                  <a:srgbClr val="3535F9"/>
                </a:solidFill>
                <a:latin typeface="Arial Rounded MT Bold" pitchFamily="34" charset="0"/>
              </a:rPr>
              <a:t> at 9:00 </a:t>
            </a:r>
            <a:r>
              <a:rPr lang="en-US" sz="6400" b="1" i="1" dirty="0">
                <a:solidFill>
                  <a:srgbClr val="3535F9"/>
                </a:solidFill>
                <a:latin typeface="Arial Rounded MT Bold" pitchFamily="34" charset="0"/>
              </a:rPr>
              <a:t>a.m. </a:t>
            </a:r>
            <a:r>
              <a:rPr lang="en-US" sz="6400" b="1" i="1" dirty="0" smtClean="0">
                <a:solidFill>
                  <a:srgbClr val="3535F9"/>
                </a:solidFill>
                <a:latin typeface="Arial Rounded MT Bold" pitchFamily="34" charset="0"/>
              </a:rPr>
              <a:t> (public comment welcome)</a:t>
            </a:r>
          </a:p>
          <a:p>
            <a:pPr marL="457200" lvl="1" indent="0">
              <a:buNone/>
            </a:pPr>
            <a:r>
              <a:rPr lang="en-US" sz="6400" b="1" i="1" dirty="0">
                <a:solidFill>
                  <a:srgbClr val="3535F9"/>
                </a:solidFill>
                <a:latin typeface="Arial Rounded MT Bold" pitchFamily="34" charset="0"/>
              </a:rPr>
              <a:t> </a:t>
            </a:r>
            <a:r>
              <a:rPr lang="en-US" sz="6400" b="1" i="1" dirty="0" smtClean="0">
                <a:solidFill>
                  <a:srgbClr val="3535F9"/>
                </a:solidFill>
                <a:latin typeface="Arial Rounded MT Bold" pitchFamily="34" charset="0"/>
              </a:rPr>
              <a:t>     BOCC </a:t>
            </a:r>
            <a:r>
              <a:rPr lang="en-US" sz="6400" b="1" i="1" dirty="0">
                <a:solidFill>
                  <a:srgbClr val="3535F9"/>
                </a:solidFill>
                <a:latin typeface="Arial Rounded MT Bold" pitchFamily="34" charset="0"/>
              </a:rPr>
              <a:t>regular </a:t>
            </a:r>
            <a:r>
              <a:rPr lang="en-US" sz="6400" b="1" i="1" dirty="0" smtClean="0">
                <a:solidFill>
                  <a:srgbClr val="3535F9"/>
                </a:solidFill>
                <a:latin typeface="Arial Rounded MT Bold" pitchFamily="34" charset="0"/>
              </a:rPr>
              <a:t>meeting with  Work Session to follow</a:t>
            </a:r>
          </a:p>
          <a:p>
            <a:pPr marL="457200" lvl="1" indent="0">
              <a:buNone/>
            </a:pPr>
            <a:r>
              <a:rPr lang="en-US" sz="6400" b="1" i="1" dirty="0" smtClean="0">
                <a:solidFill>
                  <a:srgbClr val="3535F9"/>
                </a:solidFill>
                <a:latin typeface="Arial Rounded MT Bold" pitchFamily="34" charset="0"/>
              </a:rPr>
              <a:t>      </a:t>
            </a:r>
            <a:endParaRPr lang="en-US" sz="4200" b="1" i="1" dirty="0" smtClean="0">
              <a:solidFill>
                <a:srgbClr val="3535F9"/>
              </a:solidFill>
              <a:latin typeface="Arial Rounded MT Bold" pitchFamily="34" charset="0"/>
            </a:endParaRPr>
          </a:p>
          <a:p>
            <a:pPr>
              <a:buFont typeface="Wingdings" pitchFamily="2" charset="2"/>
              <a:buChar char="v"/>
            </a:pPr>
            <a:r>
              <a:rPr lang="en-US" sz="6400" b="1" i="1" dirty="0" smtClean="0">
                <a:solidFill>
                  <a:srgbClr val="3535F9"/>
                </a:solidFill>
                <a:latin typeface="Arial Rounded MT Bold" pitchFamily="34" charset="0"/>
              </a:rPr>
              <a:t>June 15</a:t>
            </a:r>
            <a:r>
              <a:rPr lang="en-US" sz="6400" b="1" i="1" baseline="30000" dirty="0" smtClean="0">
                <a:solidFill>
                  <a:srgbClr val="3535F9"/>
                </a:solidFill>
                <a:latin typeface="Arial Rounded MT Bold" pitchFamily="34" charset="0"/>
              </a:rPr>
              <a:t>th</a:t>
            </a:r>
            <a:r>
              <a:rPr lang="en-US" sz="6400" b="1" i="1" dirty="0" smtClean="0">
                <a:solidFill>
                  <a:srgbClr val="3535F9"/>
                </a:solidFill>
                <a:latin typeface="Arial Rounded MT Bold" pitchFamily="34" charset="0"/>
              </a:rPr>
              <a:t> at 5:30 p.m.  (public comment welcome)</a:t>
            </a:r>
          </a:p>
          <a:p>
            <a:pPr lvl="1">
              <a:buNone/>
            </a:pPr>
            <a:r>
              <a:rPr lang="en-US" sz="6400" b="1" i="1" dirty="0" smtClean="0">
                <a:solidFill>
                  <a:srgbClr val="3535F9"/>
                </a:solidFill>
                <a:latin typeface="Arial Rounded MT Bold" pitchFamily="34" charset="0"/>
              </a:rPr>
              <a:t>Board of Commissioners’ Consideration for </a:t>
            </a:r>
          </a:p>
          <a:p>
            <a:pPr lvl="1">
              <a:buNone/>
            </a:pPr>
            <a:r>
              <a:rPr lang="en-US" sz="6400" b="1" i="1" dirty="0" smtClean="0">
                <a:solidFill>
                  <a:srgbClr val="3535F9"/>
                </a:solidFill>
                <a:latin typeface="Arial Rounded MT Bold" pitchFamily="34" charset="0"/>
              </a:rPr>
              <a:t>Adoption of the Fiscal Year 15-16 Budget </a:t>
            </a:r>
          </a:p>
          <a:p>
            <a:pPr lvl="1">
              <a:buNone/>
            </a:pPr>
            <a:r>
              <a:rPr lang="en-US" sz="6400" b="1" i="1" dirty="0" smtClean="0">
                <a:solidFill>
                  <a:srgbClr val="3535F9"/>
                </a:solidFill>
                <a:latin typeface="Arial Rounded MT Bold" pitchFamily="34" charset="0"/>
              </a:rPr>
              <a:t>Ordinance &amp; Budget Document </a:t>
            </a:r>
          </a:p>
          <a:p>
            <a:pPr lvl="1">
              <a:buFont typeface="Wingdings" panose="05000000000000000000" pitchFamily="2" charset="2"/>
              <a:buChar char="v"/>
            </a:pPr>
            <a:endParaRPr lang="en-US" sz="4200" b="1" i="1" dirty="0" smtClean="0">
              <a:solidFill>
                <a:srgbClr val="3535F9"/>
              </a:solidFill>
              <a:latin typeface="Arial Rounded MT Bold" pitchFamily="34" charset="0"/>
            </a:endParaRPr>
          </a:p>
          <a:p>
            <a:pPr lvl="1">
              <a:buFont typeface="Wingdings" panose="05000000000000000000" pitchFamily="2" charset="2"/>
              <a:buChar char="v"/>
            </a:pPr>
            <a:r>
              <a:rPr lang="en-US" sz="6400" b="1" i="1" dirty="0" smtClean="0">
                <a:solidFill>
                  <a:srgbClr val="3535F9"/>
                </a:solidFill>
                <a:latin typeface="Arial Rounded MT Bold" pitchFamily="34" charset="0"/>
              </a:rPr>
              <a:t>Public input welcome and may be sent to :</a:t>
            </a:r>
          </a:p>
          <a:p>
            <a:pPr marL="457200" lvl="1" indent="0">
              <a:buNone/>
            </a:pPr>
            <a:r>
              <a:rPr lang="en-US" sz="4200" b="1" i="1" dirty="0" smtClean="0">
                <a:solidFill>
                  <a:srgbClr val="3535F9"/>
                </a:solidFill>
                <a:latin typeface="Arial Rounded MT Bold" pitchFamily="34" charset="0"/>
              </a:rPr>
              <a:t>        </a:t>
            </a:r>
            <a:r>
              <a:rPr lang="en-US" sz="6400" b="1" i="1" dirty="0" smtClean="0">
                <a:solidFill>
                  <a:srgbClr val="3535F9"/>
                </a:solidFill>
                <a:latin typeface="Arial Rounded MT Bold" pitchFamily="34" charset="0"/>
              </a:rPr>
              <a:t>email – </a:t>
            </a:r>
            <a:r>
              <a:rPr lang="en-US" sz="6400" b="1" i="1" dirty="0" smtClean="0">
                <a:solidFill>
                  <a:srgbClr val="3535F9"/>
                </a:solidFill>
                <a:latin typeface="Arial Rounded MT Bold" pitchFamily="34" charset="0"/>
                <a:hlinkClick r:id="rId2"/>
              </a:rPr>
              <a:t>comments@haywoodnc.net</a:t>
            </a:r>
            <a:endParaRPr lang="en-US" sz="6400" b="1" i="1" dirty="0" smtClean="0">
              <a:solidFill>
                <a:srgbClr val="3535F9"/>
              </a:solidFill>
              <a:latin typeface="Arial Rounded MT Bold" pitchFamily="34" charset="0"/>
            </a:endParaRPr>
          </a:p>
          <a:p>
            <a:pPr marL="457200" lvl="1" indent="0">
              <a:buNone/>
            </a:pPr>
            <a:r>
              <a:rPr lang="en-US" sz="6400" b="1" i="1" dirty="0" smtClean="0">
                <a:solidFill>
                  <a:srgbClr val="3535F9"/>
                </a:solidFill>
                <a:latin typeface="Arial Rounded MT Bold" pitchFamily="34" charset="0"/>
              </a:rPr>
              <a:t>      Drop off or mailed to:</a:t>
            </a:r>
          </a:p>
          <a:p>
            <a:pPr marL="457200" lvl="1" indent="0">
              <a:buNone/>
            </a:pPr>
            <a:r>
              <a:rPr lang="en-US" sz="6400" b="1" i="1" dirty="0">
                <a:solidFill>
                  <a:srgbClr val="3535F9"/>
                </a:solidFill>
                <a:latin typeface="Arial Rounded MT Bold" pitchFamily="34" charset="0"/>
              </a:rPr>
              <a:t> </a:t>
            </a:r>
            <a:r>
              <a:rPr lang="en-US" sz="6400" b="1" i="1" dirty="0" smtClean="0">
                <a:solidFill>
                  <a:srgbClr val="3535F9"/>
                </a:solidFill>
                <a:latin typeface="Arial Rounded MT Bold" pitchFamily="34" charset="0"/>
              </a:rPr>
              <a:t>       County Manager’s Office</a:t>
            </a:r>
          </a:p>
          <a:p>
            <a:pPr marL="457200" lvl="1" indent="0">
              <a:buNone/>
            </a:pPr>
            <a:r>
              <a:rPr lang="en-US" sz="6400" b="1" i="1" dirty="0">
                <a:solidFill>
                  <a:srgbClr val="3535F9"/>
                </a:solidFill>
                <a:latin typeface="Arial Rounded MT Bold" pitchFamily="34" charset="0"/>
              </a:rPr>
              <a:t> </a:t>
            </a:r>
            <a:r>
              <a:rPr lang="en-US" sz="6400" b="1" i="1" dirty="0" smtClean="0">
                <a:solidFill>
                  <a:srgbClr val="3535F9"/>
                </a:solidFill>
                <a:latin typeface="Arial Rounded MT Bold" pitchFamily="34" charset="0"/>
              </a:rPr>
              <a:t>       215 N. Main St.</a:t>
            </a:r>
          </a:p>
          <a:p>
            <a:pPr marL="457200" lvl="1" indent="0">
              <a:buNone/>
            </a:pPr>
            <a:r>
              <a:rPr lang="en-US" sz="6400" b="1" i="1" dirty="0">
                <a:solidFill>
                  <a:srgbClr val="3535F9"/>
                </a:solidFill>
                <a:latin typeface="Arial Rounded MT Bold" pitchFamily="34" charset="0"/>
              </a:rPr>
              <a:t> </a:t>
            </a:r>
            <a:r>
              <a:rPr lang="en-US" sz="6400" b="1" i="1" dirty="0" smtClean="0">
                <a:solidFill>
                  <a:srgbClr val="3535F9"/>
                </a:solidFill>
                <a:latin typeface="Arial Rounded MT Bold" pitchFamily="34" charset="0"/>
              </a:rPr>
              <a:t>      Waynesville, NC 28786</a:t>
            </a:r>
          </a:p>
          <a:p>
            <a:pPr marL="457200" lvl="1" indent="0">
              <a:buNone/>
            </a:pPr>
            <a:r>
              <a:rPr lang="en-US" sz="6400" b="1" i="1" dirty="0" smtClean="0">
                <a:solidFill>
                  <a:srgbClr val="3535F9"/>
                </a:solidFill>
                <a:latin typeface="Arial Rounded MT Bold" pitchFamily="34" charset="0"/>
              </a:rPr>
              <a:t>       or call:  828-452-6625</a:t>
            </a:r>
          </a:p>
          <a:p>
            <a:pPr lvl="1">
              <a:buNone/>
            </a:pPr>
            <a:endParaRPr lang="en-US" sz="2800" b="1" i="1" dirty="0">
              <a:solidFill>
                <a:srgbClr val="3535F9"/>
              </a:solidFill>
              <a:latin typeface="Arial Rounded MT Bold" pitchFamily="34" charset="0"/>
            </a:endParaRPr>
          </a:p>
          <a:p>
            <a:pPr lvl="1">
              <a:buNone/>
            </a:pPr>
            <a:endParaRPr lang="en-US" sz="2800" b="1" i="1" dirty="0" smtClean="0">
              <a:solidFill>
                <a:srgbClr val="3535F9"/>
              </a:solidFill>
              <a:latin typeface="Arial Rounded MT Bold" pitchFamily="34" charset="0"/>
            </a:endParaRPr>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066799"/>
          </a:xfrm>
        </p:spPr>
        <p:txBody>
          <a:bodyPr>
            <a:normAutofit/>
          </a:bodyPr>
          <a:lstStyle/>
          <a:p>
            <a:pPr algn="ctr" fontAlgn="auto">
              <a:spcAft>
                <a:spcPts val="0"/>
              </a:spcAft>
              <a:defRPr/>
            </a:pPr>
            <a:r>
              <a:rPr lang="en-US" sz="3600" b="1" i="1" dirty="0" smtClean="0">
                <a:solidFill>
                  <a:schemeClr val="tx1">
                    <a:lumMod val="65000"/>
                    <a:lumOff val="35000"/>
                  </a:schemeClr>
                </a:solidFill>
                <a:latin typeface="Arial Rounded MT Bold" panose="020F0704030504030204" pitchFamily="34" charset="0"/>
              </a:rPr>
              <a:t>Overview</a:t>
            </a:r>
            <a:endParaRPr lang="en-US" sz="3600" b="1" i="1" dirty="0">
              <a:solidFill>
                <a:schemeClr val="tx1">
                  <a:lumMod val="65000"/>
                  <a:lumOff val="35000"/>
                </a:schemeClr>
              </a:solidFill>
              <a:latin typeface="Arial Rounded MT Bold" panose="020F0704030504030204" pitchFamily="34" charset="0"/>
            </a:endParaRPr>
          </a:p>
        </p:txBody>
      </p:sp>
      <p:sp>
        <p:nvSpPr>
          <p:cNvPr id="17411" name="Content Placeholder 2"/>
          <p:cNvSpPr>
            <a:spLocks noGrp="1"/>
          </p:cNvSpPr>
          <p:nvPr>
            <p:ph idx="1"/>
          </p:nvPr>
        </p:nvSpPr>
        <p:spPr>
          <a:xfrm>
            <a:off x="1905000" y="2895600"/>
            <a:ext cx="6781800" cy="3124200"/>
          </a:xfrm>
        </p:spPr>
        <p:txBody>
          <a:bodyPr>
            <a:normAutofit fontScale="77500" lnSpcReduction="20000"/>
          </a:bodyPr>
          <a:lstStyle/>
          <a:p>
            <a:pPr marL="0" indent="0">
              <a:buNone/>
            </a:pPr>
            <a:r>
              <a:rPr lang="en-US" sz="2800" b="1" i="1" dirty="0" smtClean="0">
                <a:solidFill>
                  <a:srgbClr val="3535F9"/>
                </a:solidFill>
                <a:latin typeface="Arial Rounded MT Bold" pitchFamily="34" charset="0"/>
              </a:rPr>
              <a:t> </a:t>
            </a:r>
          </a:p>
          <a:p>
            <a:pPr>
              <a:buFont typeface="Wingdings" pitchFamily="2" charset="2"/>
              <a:buChar char="v"/>
            </a:pPr>
            <a:r>
              <a:rPr lang="en-US" sz="2800" b="1" i="1" dirty="0" smtClean="0">
                <a:solidFill>
                  <a:srgbClr val="3535F9"/>
                </a:solidFill>
                <a:latin typeface="Arial Rounded MT Bold" pitchFamily="34" charset="0"/>
              </a:rPr>
              <a:t>Tax rate proposed increased to 56.61 cents per $100 valuation.  </a:t>
            </a:r>
          </a:p>
          <a:p>
            <a:pPr>
              <a:buFont typeface="Wingdings" pitchFamily="2" charset="2"/>
              <a:buChar char="v"/>
            </a:pPr>
            <a:endParaRPr lang="en-US" sz="2800" b="1" i="1" dirty="0" smtClean="0">
              <a:solidFill>
                <a:srgbClr val="3535F9"/>
              </a:solidFill>
              <a:latin typeface="Arial Rounded MT Bold" pitchFamily="34" charset="0"/>
            </a:endParaRPr>
          </a:p>
          <a:p>
            <a:pPr marL="0" indent="0">
              <a:buNone/>
            </a:pPr>
            <a:endParaRPr lang="en-US" sz="2800" b="1" i="1" dirty="0" smtClean="0">
              <a:solidFill>
                <a:srgbClr val="3535F9"/>
              </a:solidFill>
              <a:latin typeface="Arial Rounded MT Bold" pitchFamily="34" charset="0"/>
            </a:endParaRPr>
          </a:p>
          <a:p>
            <a:pPr>
              <a:buFont typeface="Wingdings" pitchFamily="2" charset="2"/>
              <a:buChar char="v"/>
            </a:pPr>
            <a:endParaRPr lang="en-US" sz="2800" b="1" i="1" dirty="0" smtClean="0">
              <a:solidFill>
                <a:srgbClr val="3535F9"/>
              </a:solidFill>
              <a:latin typeface="Arial Rounded MT Bold" pitchFamily="34" charset="0"/>
            </a:endParaRPr>
          </a:p>
          <a:p>
            <a:pPr>
              <a:buFont typeface="Wingdings" pitchFamily="2" charset="2"/>
              <a:buChar char="v"/>
            </a:pPr>
            <a:r>
              <a:rPr lang="en-US" sz="2800" b="1" i="1" dirty="0" smtClean="0">
                <a:solidFill>
                  <a:srgbClr val="3535F9"/>
                </a:solidFill>
                <a:latin typeface="Arial Rounded MT Bold" pitchFamily="34" charset="0"/>
              </a:rPr>
              <a:t>General Fund expenditures proposed to increase by $3,870,995 (5.60%)</a:t>
            </a:r>
          </a:p>
          <a:p>
            <a:pPr>
              <a:buNone/>
            </a:pPr>
            <a:endParaRPr lang="en-US" sz="2800" b="1" i="1" dirty="0" smtClean="0">
              <a:solidFill>
                <a:srgbClr val="3535F9"/>
              </a:solidFill>
              <a:latin typeface="Arial Rounded MT Bold" pitchFamily="34" charset="0"/>
            </a:endParaRPr>
          </a:p>
          <a:p>
            <a:endParaRPr lang="en-US" sz="2800" b="1" i="1" dirty="0" smtClean="0">
              <a:solidFill>
                <a:srgbClr val="3535F9"/>
              </a:solidFill>
              <a:latin typeface="Arial Rounded MT Bold" pitchFamily="34" charset="0"/>
            </a:endParaRPr>
          </a:p>
          <a:p>
            <a:pPr>
              <a:buNone/>
            </a:pPr>
            <a:endParaRPr lang="en-US" sz="2800" b="1" i="1" dirty="0" smtClean="0">
              <a:solidFill>
                <a:srgbClr val="3535F9"/>
              </a:solidFill>
              <a:latin typeface="Arial Rounded MT Bold" pitchFamily="34" charset="0"/>
            </a:endParaRPr>
          </a:p>
          <a:p>
            <a:endParaRPr lang="en-US" sz="2800" dirty="0" smtClean="0"/>
          </a:p>
          <a:p>
            <a:pPr>
              <a:buNone/>
            </a:pPr>
            <a:endParaRPr lang="en-US" sz="2800" dirty="0" smtClean="0"/>
          </a:p>
          <a:p>
            <a:endParaRPr lang="en-US" sz="2800" dirty="0" smtClean="0"/>
          </a:p>
          <a:p>
            <a:endParaRPr lang="en-US" sz="2800" dirty="0" smtClean="0"/>
          </a:p>
          <a:p>
            <a:endParaRPr lang="en-US"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22531" name="Content Placeholder 2"/>
          <p:cNvSpPr>
            <a:spLocks noGrp="1"/>
          </p:cNvSpPr>
          <p:nvPr>
            <p:ph idx="1"/>
          </p:nvPr>
        </p:nvSpPr>
        <p:spPr/>
        <p:txBody>
          <a:bodyPr>
            <a:normAutofit/>
          </a:bodyPr>
          <a:lstStyle/>
          <a:p>
            <a:pPr marL="0" indent="0">
              <a:buNone/>
            </a:pPr>
            <a:endParaRPr lang="en-US" dirty="0" smtClean="0"/>
          </a:p>
          <a:p>
            <a:endParaRPr lang="en-US" dirty="0" smtClean="0"/>
          </a:p>
          <a:p>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82133" y="457201"/>
            <a:ext cx="7704667" cy="1142999"/>
          </a:xfrm>
        </p:spPr>
        <p:txBody>
          <a:bodyPr>
            <a:normAutofit/>
          </a:bodyPr>
          <a:lstStyle/>
          <a:p>
            <a:pPr algn="ctr"/>
            <a:r>
              <a:rPr lang="en-US" sz="3400" b="1" i="1" dirty="0" smtClean="0">
                <a:solidFill>
                  <a:schemeClr val="tx1">
                    <a:lumMod val="65000"/>
                    <a:lumOff val="35000"/>
                  </a:schemeClr>
                </a:solidFill>
                <a:latin typeface="Arial Rounded MT Bold" panose="020F0704030504030204" pitchFamily="34" charset="0"/>
              </a:rPr>
              <a:t>Where does the money come from?</a:t>
            </a:r>
            <a:endParaRPr lang="en-US" sz="3400" b="1" i="1" dirty="0">
              <a:solidFill>
                <a:schemeClr val="tx1">
                  <a:lumMod val="65000"/>
                  <a:lumOff val="35000"/>
                </a:schemeClr>
              </a:solidFill>
              <a:latin typeface="Arial Rounded MT Bold" panose="020F0704030504030204" pitchFamily="34" charset="0"/>
            </a:endParaRPr>
          </a:p>
        </p:txBody>
      </p:sp>
      <p:graphicFrame>
        <p:nvGraphicFramePr>
          <p:cNvPr id="4" name="Content Placeholder 3"/>
          <p:cNvGraphicFramePr>
            <a:graphicFrameLocks noGrp="1"/>
          </p:cNvGraphicFramePr>
          <p:nvPr>
            <p:ph idx="1"/>
          </p:nvPr>
        </p:nvGraphicFramePr>
        <p:xfrm>
          <a:off x="982663" y="2667000"/>
          <a:ext cx="7704137" cy="33321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3019968835"/>
              </p:ext>
            </p:extLst>
          </p:nvPr>
        </p:nvGraphicFramePr>
        <p:xfrm>
          <a:off x="2133600" y="1447800"/>
          <a:ext cx="5086349" cy="498157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295399"/>
          </a:xfrm>
        </p:spPr>
        <p:txBody>
          <a:bodyPr>
            <a:normAutofit/>
          </a:bodyPr>
          <a:lstStyle/>
          <a:p>
            <a:r>
              <a:rPr lang="en-US" sz="3600" b="1" i="1" dirty="0" smtClean="0">
                <a:solidFill>
                  <a:schemeClr val="tx1">
                    <a:lumMod val="65000"/>
                    <a:lumOff val="35000"/>
                  </a:schemeClr>
                </a:solidFill>
                <a:latin typeface="Arial Rounded MT Bold" panose="020F0704030504030204" pitchFamily="34" charset="0"/>
              </a:rPr>
              <a:t>REVENUES</a:t>
            </a:r>
            <a:endParaRPr lang="en-US" sz="3600" b="1" i="1" dirty="0">
              <a:solidFill>
                <a:schemeClr val="tx1">
                  <a:lumMod val="65000"/>
                  <a:lumOff val="35000"/>
                </a:schemeClr>
              </a:solidFill>
              <a:latin typeface="Arial Rounded MT Bold" panose="020F0704030504030204" pitchFamily="34" charset="0"/>
            </a:endParaRPr>
          </a:p>
        </p:txBody>
      </p:sp>
      <p:sp>
        <p:nvSpPr>
          <p:cNvPr id="3" name="Content Placeholder 2"/>
          <p:cNvSpPr>
            <a:spLocks noGrp="1"/>
          </p:cNvSpPr>
          <p:nvPr>
            <p:ph idx="1"/>
          </p:nvPr>
        </p:nvSpPr>
        <p:spPr>
          <a:xfrm>
            <a:off x="982133" y="1752600"/>
            <a:ext cx="7704667" cy="4247216"/>
          </a:xfrm>
        </p:spPr>
        <p:txBody>
          <a:bodyPr>
            <a:normAutofit/>
          </a:bodyPr>
          <a:lstStyle/>
          <a:p>
            <a:pPr>
              <a:buFont typeface="Wingdings" panose="05000000000000000000" pitchFamily="2" charset="2"/>
              <a:buChar char="q"/>
            </a:pPr>
            <a:r>
              <a:rPr lang="en-US" dirty="0" smtClean="0">
                <a:solidFill>
                  <a:srgbClr val="3535F9"/>
                </a:solidFill>
              </a:rPr>
              <a:t>  </a:t>
            </a:r>
            <a:r>
              <a:rPr lang="en-US" b="1" i="1" dirty="0" smtClean="0">
                <a:solidFill>
                  <a:srgbClr val="3535F9"/>
                </a:solidFill>
              </a:rPr>
              <a:t>County budget is a mix of </a:t>
            </a:r>
            <a:r>
              <a:rPr lang="en-US" b="1" i="1" dirty="0">
                <a:solidFill>
                  <a:srgbClr val="3535F9"/>
                </a:solidFill>
              </a:rPr>
              <a:t>r</a:t>
            </a:r>
            <a:r>
              <a:rPr lang="en-US" b="1" i="1" dirty="0" smtClean="0">
                <a:solidFill>
                  <a:srgbClr val="3535F9"/>
                </a:solidFill>
              </a:rPr>
              <a:t>evenues from Federal,  	State and local sources</a:t>
            </a:r>
          </a:p>
          <a:p>
            <a:pPr marL="0" indent="0">
              <a:buNone/>
            </a:pPr>
            <a:endParaRPr lang="en-US" b="1" i="1" dirty="0" smtClean="0">
              <a:solidFill>
                <a:srgbClr val="3535F9"/>
              </a:solidFill>
            </a:endParaRPr>
          </a:p>
          <a:p>
            <a:pPr>
              <a:buFont typeface="Wingdings" panose="05000000000000000000" pitchFamily="2" charset="2"/>
              <a:buChar char="q"/>
            </a:pPr>
            <a:r>
              <a:rPr lang="en-US" b="1" i="1" dirty="0">
                <a:solidFill>
                  <a:srgbClr val="3535F9"/>
                </a:solidFill>
              </a:rPr>
              <a:t> </a:t>
            </a:r>
            <a:r>
              <a:rPr lang="en-US" b="1" i="1" dirty="0" smtClean="0">
                <a:solidFill>
                  <a:srgbClr val="3535F9"/>
                </a:solidFill>
              </a:rPr>
              <a:t> </a:t>
            </a:r>
            <a:r>
              <a:rPr lang="en-US" sz="2200" b="1" i="1" dirty="0" smtClean="0">
                <a:solidFill>
                  <a:srgbClr val="3535F9"/>
                </a:solidFill>
              </a:rPr>
              <a:t>This includes taxes, permits, fees and inter-governmental revenues</a:t>
            </a:r>
          </a:p>
          <a:p>
            <a:pPr marL="0" indent="0">
              <a:buNone/>
            </a:pPr>
            <a:r>
              <a:rPr lang="en-US" b="1" i="1" dirty="0">
                <a:solidFill>
                  <a:srgbClr val="3535F9"/>
                </a:solidFill>
              </a:rPr>
              <a:t> </a:t>
            </a:r>
            <a:r>
              <a:rPr lang="en-US" b="1" i="1" dirty="0" smtClean="0">
                <a:solidFill>
                  <a:srgbClr val="3535F9"/>
                </a:solidFill>
              </a:rPr>
              <a:t>         </a:t>
            </a:r>
          </a:p>
          <a:p>
            <a:pPr>
              <a:buFont typeface="Wingdings" panose="05000000000000000000" pitchFamily="2" charset="2"/>
              <a:buChar char="q"/>
            </a:pPr>
            <a:r>
              <a:rPr lang="en-US" b="1" i="1" dirty="0" smtClean="0">
                <a:solidFill>
                  <a:srgbClr val="3535F9"/>
                </a:solidFill>
              </a:rPr>
              <a:t>  Some revenues are restricted and can only be spent on 	certain items such as monies for the WIC program or 	subsidized child care</a:t>
            </a:r>
            <a:endParaRPr lang="en-US" dirty="0">
              <a:solidFill>
                <a:srgbClr val="3535F9"/>
              </a:solidFill>
            </a:endParaRPr>
          </a:p>
        </p:txBody>
      </p:sp>
    </p:spTree>
    <p:extLst>
      <p:ext uri="{BB962C8B-B14F-4D97-AF65-F5344CB8AC3E}">
        <p14:creationId xmlns:p14="http://schemas.microsoft.com/office/powerpoint/2010/main" val="29513346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Parallax</Template>
  <TotalTime>8005</TotalTime>
  <Words>2810</Words>
  <Application>Microsoft Office PowerPoint</Application>
  <PresentationFormat>On-screen Show (4:3)</PresentationFormat>
  <Paragraphs>656</Paragraphs>
  <Slides>55</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57" baseType="lpstr">
      <vt:lpstr>Parallax</vt:lpstr>
      <vt:lpstr>Document</vt:lpstr>
      <vt:lpstr>   </vt:lpstr>
      <vt:lpstr>budget process &amp; development </vt:lpstr>
      <vt:lpstr>DEMOGRAPHICS AND ECONOMIC INDICATORS</vt:lpstr>
      <vt:lpstr>GOALS FIXED BY THE BUDGET</vt:lpstr>
      <vt:lpstr>GOALS FIXED BY THE BUDGET</vt:lpstr>
      <vt:lpstr>Overview</vt:lpstr>
      <vt:lpstr>PowerPoint Presentation</vt:lpstr>
      <vt:lpstr>Where does the money come from?</vt:lpstr>
      <vt:lpstr>REVENUES</vt:lpstr>
      <vt:lpstr>REVENUES</vt:lpstr>
      <vt:lpstr>REVENUES </vt:lpstr>
      <vt:lpstr>SALES TAX HISTORY &amp; PROJECTIONS</vt:lpstr>
      <vt:lpstr>Why increase Ad Valorem Taxes? Revenue Picture</vt:lpstr>
      <vt:lpstr>Where does the money go?</vt:lpstr>
      <vt:lpstr>EXPENDITURES</vt:lpstr>
      <vt:lpstr>education </vt:lpstr>
      <vt:lpstr>General Government   </vt:lpstr>
      <vt:lpstr>Central Services</vt:lpstr>
      <vt:lpstr>Public Safety</vt:lpstr>
      <vt:lpstr>Public Safety</vt:lpstr>
      <vt:lpstr>Public Safety</vt:lpstr>
      <vt:lpstr>Detention</vt:lpstr>
      <vt:lpstr>PowerPoint Presentation</vt:lpstr>
      <vt:lpstr>PowerPoint Presentation</vt:lpstr>
      <vt:lpstr>           Major reasons why FT versus PT staff is much more beneficial for the Detention Center and Haywood County         </vt:lpstr>
      <vt:lpstr>PowerPoint Presentation</vt:lpstr>
      <vt:lpstr>Sheriff’s Office</vt:lpstr>
      <vt:lpstr>Economic &amp; Physical Development</vt:lpstr>
      <vt:lpstr>Health &amp; Human Services</vt:lpstr>
      <vt:lpstr> Services Provided to Citizens  </vt:lpstr>
      <vt:lpstr>Direct Service Staff for these Service Areas as of January 1, 2015 (includes Unit Supervisors)  </vt:lpstr>
      <vt:lpstr>CULTURAL AND RECREATION</vt:lpstr>
      <vt:lpstr>Debt Service/Transfers/Non-departmental</vt:lpstr>
      <vt:lpstr>Salary Review</vt:lpstr>
      <vt:lpstr>Salary Review cont.</vt:lpstr>
      <vt:lpstr>Salary Review cont.</vt:lpstr>
      <vt:lpstr>SOLID WASTE</vt:lpstr>
      <vt:lpstr>Francis Farm Landfill</vt:lpstr>
      <vt:lpstr>HISTORY</vt:lpstr>
      <vt:lpstr>October 6, 2000:  Notice of Violation</vt:lpstr>
      <vt:lpstr>August 2004:  Groundwater Assessment</vt:lpstr>
      <vt:lpstr>September 11, 2009</vt:lpstr>
      <vt:lpstr>July 21, 2010: Noted Violations</vt:lpstr>
      <vt:lpstr>January 2014: Status of  Past Noted Violations</vt:lpstr>
      <vt:lpstr>Assessment Begins  2009-2014</vt:lpstr>
      <vt:lpstr>PowerPoint Presentation</vt:lpstr>
      <vt:lpstr>Buffer Purchases</vt:lpstr>
      <vt:lpstr>Buffer Purchases </vt:lpstr>
      <vt:lpstr>What’s Next?</vt:lpstr>
      <vt:lpstr>  2015 Solid Waste Budget</vt:lpstr>
      <vt:lpstr> SUMMARY OF RECOMMENDATIONS BY FUND</vt:lpstr>
      <vt:lpstr>LARGER TICKET ITEMS</vt:lpstr>
      <vt:lpstr>HISTORIC TAX INCREASE</vt:lpstr>
      <vt:lpstr>HAYWOOD COUNTY  BUDGETS CPI INCREASE VS. ACTUAL BUDGETS </vt:lpstr>
      <vt:lpstr>Direction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County of Haywood</dc:title>
  <dc:creator>david.cotton</dc:creator>
  <cp:lastModifiedBy>Ira Dove</cp:lastModifiedBy>
  <cp:revision>489</cp:revision>
  <cp:lastPrinted>2015-05-15T19:38:56Z</cp:lastPrinted>
  <dcterms:created xsi:type="dcterms:W3CDTF">2009-05-21T08:01:39Z</dcterms:created>
  <dcterms:modified xsi:type="dcterms:W3CDTF">2015-05-18T17:50:42Z</dcterms:modified>
</cp:coreProperties>
</file>