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6" r:id="rId3"/>
    <p:sldId id="271" r:id="rId4"/>
    <p:sldId id="274" r:id="rId5"/>
    <p:sldId id="276" r:id="rId6"/>
    <p:sldId id="269" r:id="rId7"/>
    <p:sldId id="272" r:id="rId8"/>
    <p:sldId id="257" r:id="rId9"/>
    <p:sldId id="258" r:id="rId10"/>
    <p:sldId id="259" r:id="rId11"/>
    <p:sldId id="260" r:id="rId12"/>
    <p:sldId id="261" r:id="rId13"/>
    <p:sldId id="262" r:id="rId14"/>
    <p:sldId id="263" r:id="rId15"/>
    <p:sldId id="264" r:id="rId16"/>
    <p:sldId id="275" r:id="rId17"/>
    <p:sldId id="26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645" autoAdjust="0"/>
  </p:normalViewPr>
  <p:slideViewPr>
    <p:cSldViewPr>
      <p:cViewPr varScale="1">
        <p:scale>
          <a:sx n="74" d="100"/>
          <a:sy n="74" d="100"/>
        </p:scale>
        <p:origin x="1446" y="60"/>
      </p:cViewPr>
      <p:guideLst>
        <p:guide orient="horz" pos="2160"/>
        <p:guide pos="2880"/>
      </p:guideLst>
    </p:cSldViewPr>
  </p:slideViewPr>
  <p:outlineViewPr>
    <p:cViewPr>
      <p:scale>
        <a:sx n="33" d="100"/>
        <a:sy n="33" d="100"/>
      </p:scale>
      <p:origin x="24" y="56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pPr/>
              <a:t>11/3/2015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pPr/>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pPr/>
              <a:t>11/3/2015</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1000"/>
            <a:ext cx="6777318" cy="1731982"/>
          </a:xfrm>
        </p:spPr>
        <p:txBody>
          <a:bodyPr/>
          <a:lstStyle/>
          <a:p>
            <a:pPr algn="r"/>
            <a:r>
              <a:rPr lang="en-US" dirty="0" smtClean="0"/>
              <a:t>       </a:t>
            </a:r>
            <a:r>
              <a:rPr lang="en-US" b="1" dirty="0" smtClean="0"/>
              <a:t>Haywood      County</a:t>
            </a:r>
            <a:endParaRPr lang="en-US" b="1" dirty="0"/>
          </a:p>
        </p:txBody>
      </p:sp>
      <p:sp>
        <p:nvSpPr>
          <p:cNvPr id="3" name="Subtitle 2"/>
          <p:cNvSpPr>
            <a:spLocks noGrp="1"/>
          </p:cNvSpPr>
          <p:nvPr>
            <p:ph type="subTitle" idx="1"/>
          </p:nvPr>
        </p:nvSpPr>
        <p:spPr>
          <a:xfrm>
            <a:off x="1143000" y="3810000"/>
            <a:ext cx="6934200" cy="1710462"/>
          </a:xfrm>
        </p:spPr>
        <p:txBody>
          <a:bodyPr>
            <a:normAutofit/>
          </a:bodyPr>
          <a:lstStyle/>
          <a:p>
            <a:pPr algn="l"/>
            <a:r>
              <a:rPr lang="en-US" sz="4600" b="1" dirty="0" smtClean="0"/>
              <a:t>Regional Recycling Solutions, LLC</a:t>
            </a:r>
            <a:endParaRPr lang="en-US" sz="4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24692"/>
            <a:ext cx="1654818" cy="163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72493"/>
            <a:ext cx="1524000" cy="223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231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Regional Recycling </a:t>
            </a:r>
            <a:r>
              <a:rPr lang="en-US" dirty="0" smtClean="0"/>
              <a:t>Solutions (RRS) </a:t>
            </a:r>
            <a:r>
              <a:rPr lang="en-US" dirty="0"/>
              <a:t>will </a:t>
            </a:r>
            <a:r>
              <a:rPr lang="en-US" dirty="0" smtClean="0"/>
              <a:t>begin construction </a:t>
            </a:r>
            <a:r>
              <a:rPr lang="en-US" dirty="0"/>
              <a:t>12 months from date of </a:t>
            </a:r>
            <a:r>
              <a:rPr lang="en-US" dirty="0" smtClean="0"/>
              <a:t>approval by NCDEQ</a:t>
            </a:r>
          </a:p>
          <a:p>
            <a:pPr marL="0" indent="0">
              <a:buNone/>
            </a:pPr>
            <a:endParaRPr lang="en-US" dirty="0" smtClean="0"/>
          </a:p>
          <a:p>
            <a:r>
              <a:rPr lang="en-US" dirty="0" smtClean="0"/>
              <a:t>RRS investment for Phase I is $12 million dollars for building and equipment</a:t>
            </a:r>
          </a:p>
          <a:p>
            <a:endParaRPr lang="en-US" dirty="0" smtClean="0"/>
          </a:p>
          <a:p>
            <a:r>
              <a:rPr lang="en-US" dirty="0" smtClean="0"/>
              <a:t>RRS will employ a minimum of 30 employees with salaries ranging $28,900 to $38,000 on average per type of work with benefits</a:t>
            </a:r>
            <a:endParaRPr lang="en-US" dirty="0"/>
          </a:p>
        </p:txBody>
      </p:sp>
      <p:sp>
        <p:nvSpPr>
          <p:cNvPr id="3" name="Title 2"/>
          <p:cNvSpPr>
            <a:spLocks noGrp="1"/>
          </p:cNvSpPr>
          <p:nvPr>
            <p:ph type="title"/>
          </p:nvPr>
        </p:nvSpPr>
        <p:spPr/>
        <p:txBody>
          <a:bodyPr/>
          <a:lstStyle/>
          <a:p>
            <a:r>
              <a:rPr lang="en-US" b="1" dirty="0">
                <a:solidFill>
                  <a:schemeClr val="accent2">
                    <a:lumMod val="50000"/>
                  </a:schemeClr>
                </a:solidFill>
              </a:rPr>
              <a:t>Terms of Agreement</a:t>
            </a:r>
          </a:p>
        </p:txBody>
      </p:sp>
    </p:spTree>
    <p:extLst>
      <p:ext uri="{BB962C8B-B14F-4D97-AF65-F5344CB8AC3E}">
        <p14:creationId xmlns:p14="http://schemas.microsoft.com/office/powerpoint/2010/main" val="27511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RRS will invest 8 Million Dollars for an additional  facility adding  21 employees  as part of  Phase II within 60 months of closing </a:t>
            </a:r>
          </a:p>
          <a:p>
            <a:endParaRPr lang="en-US" dirty="0"/>
          </a:p>
          <a:p>
            <a:r>
              <a:rPr lang="en-US" dirty="0" smtClean="0"/>
              <a:t>If RRS completes Phase II, County will grant a release of $165,000 of the $330,000 incentive</a:t>
            </a:r>
          </a:p>
          <a:p>
            <a:endParaRPr lang="en-US" dirty="0"/>
          </a:p>
          <a:p>
            <a:r>
              <a:rPr lang="en-US" dirty="0" smtClean="0"/>
              <a:t>If RRS fails to complete Phase II, RRS will owe the $330,000 incentive to the County </a:t>
            </a:r>
            <a:endParaRPr lang="en-US" dirty="0"/>
          </a:p>
        </p:txBody>
      </p:sp>
      <p:sp>
        <p:nvSpPr>
          <p:cNvPr id="3" name="Title 2"/>
          <p:cNvSpPr>
            <a:spLocks noGrp="1"/>
          </p:cNvSpPr>
          <p:nvPr>
            <p:ph type="title"/>
          </p:nvPr>
        </p:nvSpPr>
        <p:spPr/>
        <p:txBody>
          <a:bodyPr/>
          <a:lstStyle/>
          <a:p>
            <a:r>
              <a:rPr lang="en-US" b="1" dirty="0">
                <a:solidFill>
                  <a:schemeClr val="accent2">
                    <a:lumMod val="50000"/>
                  </a:schemeClr>
                </a:solidFill>
              </a:rPr>
              <a:t>Terms of Agreement</a:t>
            </a:r>
          </a:p>
        </p:txBody>
      </p:sp>
    </p:spTree>
    <p:extLst>
      <p:ext uri="{BB962C8B-B14F-4D97-AF65-F5344CB8AC3E}">
        <p14:creationId xmlns:p14="http://schemas.microsoft.com/office/powerpoint/2010/main" val="233049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RRS will invest </a:t>
            </a:r>
            <a:r>
              <a:rPr lang="en-US" dirty="0" smtClean="0"/>
              <a:t>4.8 </a:t>
            </a:r>
            <a:r>
              <a:rPr lang="en-US" dirty="0"/>
              <a:t>Million Dollars for an additional  facility adding  </a:t>
            </a:r>
            <a:r>
              <a:rPr lang="en-US" dirty="0" smtClean="0"/>
              <a:t>20 </a:t>
            </a:r>
            <a:r>
              <a:rPr lang="en-US" dirty="0"/>
              <a:t>employees  as part of  Phase </a:t>
            </a:r>
            <a:r>
              <a:rPr lang="en-US" dirty="0" smtClean="0"/>
              <a:t>III </a:t>
            </a:r>
            <a:r>
              <a:rPr lang="en-US" dirty="0"/>
              <a:t>within </a:t>
            </a:r>
            <a:r>
              <a:rPr lang="en-US" dirty="0" smtClean="0"/>
              <a:t>84 </a:t>
            </a:r>
            <a:r>
              <a:rPr lang="en-US" dirty="0"/>
              <a:t>months of closing </a:t>
            </a:r>
            <a:endParaRPr lang="en-US" dirty="0" smtClean="0"/>
          </a:p>
          <a:p>
            <a:pPr marL="0" indent="0">
              <a:buNone/>
            </a:pPr>
            <a:endParaRPr lang="en-US" dirty="0" smtClean="0"/>
          </a:p>
          <a:p>
            <a:r>
              <a:rPr lang="en-US" dirty="0"/>
              <a:t>If RRS completes Phase </a:t>
            </a:r>
            <a:r>
              <a:rPr lang="en-US" dirty="0" smtClean="0"/>
              <a:t>III, </a:t>
            </a:r>
            <a:r>
              <a:rPr lang="en-US" dirty="0"/>
              <a:t>County will grant </a:t>
            </a:r>
            <a:r>
              <a:rPr lang="en-US" dirty="0" smtClean="0"/>
              <a:t>release </a:t>
            </a:r>
            <a:r>
              <a:rPr lang="en-US" dirty="0"/>
              <a:t>of </a:t>
            </a:r>
            <a:r>
              <a:rPr lang="en-US" dirty="0" smtClean="0"/>
              <a:t>the remaining $165,000 </a:t>
            </a:r>
            <a:r>
              <a:rPr lang="en-US" dirty="0"/>
              <a:t>of </a:t>
            </a:r>
            <a:r>
              <a:rPr lang="en-US" dirty="0" smtClean="0"/>
              <a:t>the original $</a:t>
            </a:r>
            <a:r>
              <a:rPr lang="en-US" dirty="0"/>
              <a:t>330,000 incentive</a:t>
            </a:r>
          </a:p>
          <a:p>
            <a:pPr marL="0" indent="0">
              <a:buNone/>
            </a:pPr>
            <a:endParaRPr lang="en-US" dirty="0"/>
          </a:p>
          <a:p>
            <a:r>
              <a:rPr lang="en-US" dirty="0" smtClean="0"/>
              <a:t>If RRS moves their Corporate Headquarters to the </a:t>
            </a:r>
            <a:r>
              <a:rPr lang="en-US" dirty="0" err="1" smtClean="0"/>
              <a:t>Beaverdam</a:t>
            </a:r>
            <a:r>
              <a:rPr lang="en-US" dirty="0" smtClean="0"/>
              <a:t> Industrial Park, expands investment under Phase II and employee salaries are equivalent as to those in Phase III then the remaining incentive is waived by the County. RRS will be eligible for County Incentives if applicable </a:t>
            </a:r>
          </a:p>
          <a:p>
            <a:endParaRPr lang="en-US" dirty="0"/>
          </a:p>
        </p:txBody>
      </p:sp>
      <p:sp>
        <p:nvSpPr>
          <p:cNvPr id="3" name="Title 2"/>
          <p:cNvSpPr>
            <a:spLocks noGrp="1"/>
          </p:cNvSpPr>
          <p:nvPr>
            <p:ph type="title"/>
          </p:nvPr>
        </p:nvSpPr>
        <p:spPr/>
        <p:txBody>
          <a:bodyPr/>
          <a:lstStyle/>
          <a:p>
            <a:r>
              <a:rPr lang="en-US" b="1" dirty="0">
                <a:solidFill>
                  <a:schemeClr val="accent2">
                    <a:lumMod val="50000"/>
                  </a:schemeClr>
                </a:solidFill>
              </a:rPr>
              <a:t>Terms of Agreement</a:t>
            </a:r>
          </a:p>
        </p:txBody>
      </p:sp>
    </p:spTree>
    <p:extLst>
      <p:ext uri="{BB962C8B-B14F-4D97-AF65-F5344CB8AC3E}">
        <p14:creationId xmlns:p14="http://schemas.microsoft.com/office/powerpoint/2010/main" val="1762746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1"/>
            <a:ext cx="7745505" cy="4648200"/>
          </a:xfrm>
        </p:spPr>
        <p:txBody>
          <a:bodyPr>
            <a:normAutofit/>
          </a:bodyPr>
          <a:lstStyle/>
          <a:p>
            <a:r>
              <a:rPr lang="en-US" dirty="0" smtClean="0"/>
              <a:t>Phase I annual payroll of $1.5 million with 30 employees at average salary of $28,900-$38,000</a:t>
            </a:r>
          </a:p>
          <a:p>
            <a:endParaRPr lang="en-US" dirty="0" smtClean="0"/>
          </a:p>
          <a:p>
            <a:r>
              <a:rPr lang="en-US" dirty="0" smtClean="0"/>
              <a:t>Phase II annual payroll $720,00 </a:t>
            </a:r>
            <a:r>
              <a:rPr lang="en-US" dirty="0"/>
              <a:t>with </a:t>
            </a:r>
            <a:r>
              <a:rPr lang="en-US" dirty="0" smtClean="0"/>
              <a:t>21 additional employees </a:t>
            </a:r>
            <a:r>
              <a:rPr lang="en-US" dirty="0"/>
              <a:t>at average salary of $</a:t>
            </a:r>
            <a:r>
              <a:rPr lang="en-US" dirty="0" smtClean="0"/>
              <a:t>28,900-$32,000</a:t>
            </a:r>
          </a:p>
          <a:p>
            <a:endParaRPr lang="en-US" dirty="0" smtClean="0"/>
          </a:p>
          <a:p>
            <a:r>
              <a:rPr lang="en-US" dirty="0" smtClean="0"/>
              <a:t>Phase III annual </a:t>
            </a:r>
            <a:r>
              <a:rPr lang="en-US" dirty="0"/>
              <a:t>payroll </a:t>
            </a:r>
            <a:r>
              <a:rPr lang="en-US" dirty="0" smtClean="0"/>
              <a:t>$735,000 </a:t>
            </a:r>
            <a:r>
              <a:rPr lang="en-US" dirty="0"/>
              <a:t>with </a:t>
            </a:r>
            <a:r>
              <a:rPr lang="en-US" dirty="0" smtClean="0"/>
              <a:t>20 </a:t>
            </a:r>
            <a:r>
              <a:rPr lang="en-US" dirty="0"/>
              <a:t>additional employees at average salary of $</a:t>
            </a:r>
            <a:r>
              <a:rPr lang="en-US" dirty="0" smtClean="0"/>
              <a:t>28,900-$32,000</a:t>
            </a:r>
          </a:p>
          <a:p>
            <a:endParaRPr lang="en-US" dirty="0" smtClean="0"/>
          </a:p>
          <a:p>
            <a:r>
              <a:rPr lang="en-US" dirty="0" smtClean="0"/>
              <a:t>Total potential annual payroll in seven years over </a:t>
            </a:r>
          </a:p>
          <a:p>
            <a:pPr marL="0" indent="0">
              <a:buNone/>
            </a:pPr>
            <a:r>
              <a:rPr lang="en-US" dirty="0"/>
              <a:t> </a:t>
            </a:r>
            <a:r>
              <a:rPr lang="en-US" dirty="0" smtClean="0"/>
              <a:t>    $2.9 Million  </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b="1" dirty="0" smtClean="0">
                <a:solidFill>
                  <a:schemeClr val="accent2">
                    <a:lumMod val="50000"/>
                  </a:schemeClr>
                </a:solidFill>
              </a:rPr>
              <a:t>Economic Impact</a:t>
            </a:r>
            <a:endParaRPr lang="en-US" b="1" dirty="0">
              <a:solidFill>
                <a:schemeClr val="accent2">
                  <a:lumMod val="50000"/>
                </a:schemeClr>
              </a:solidFill>
            </a:endParaRPr>
          </a:p>
        </p:txBody>
      </p:sp>
    </p:spTree>
    <p:extLst>
      <p:ext uri="{BB962C8B-B14F-4D97-AF65-F5344CB8AC3E}">
        <p14:creationId xmlns:p14="http://schemas.microsoft.com/office/powerpoint/2010/main" val="263203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Regional Recycling Solutions could bring over 70 jobs to Haywood County with an average salary of $28,900</a:t>
            </a:r>
          </a:p>
          <a:p>
            <a:pPr marL="0" indent="0">
              <a:buNone/>
            </a:pPr>
            <a:endParaRPr lang="en-US" dirty="0"/>
          </a:p>
          <a:p>
            <a:r>
              <a:rPr lang="en-US" dirty="0"/>
              <a:t>Total </a:t>
            </a:r>
            <a:r>
              <a:rPr lang="en-US" dirty="0" smtClean="0"/>
              <a:t>payroll impact for </a:t>
            </a:r>
            <a:r>
              <a:rPr lang="en-US" dirty="0"/>
              <a:t>Phase I will be </a:t>
            </a:r>
            <a:r>
              <a:rPr lang="en-US" dirty="0" smtClean="0"/>
              <a:t>$5.2 million with a total of all Phases would be $11.3 Million Dollars</a:t>
            </a:r>
          </a:p>
          <a:p>
            <a:endParaRPr lang="en-US" dirty="0"/>
          </a:p>
          <a:p>
            <a:r>
              <a:rPr lang="en-US" dirty="0" smtClean="0"/>
              <a:t>A total infrastructure investment of $ 24.8 Million Dollars</a:t>
            </a:r>
          </a:p>
          <a:p>
            <a:pPr marL="0" indent="0">
              <a:buNone/>
            </a:pPr>
            <a:endParaRPr lang="en-US" dirty="0"/>
          </a:p>
        </p:txBody>
      </p:sp>
      <p:sp>
        <p:nvSpPr>
          <p:cNvPr id="3" name="Title 2"/>
          <p:cNvSpPr>
            <a:spLocks noGrp="1"/>
          </p:cNvSpPr>
          <p:nvPr>
            <p:ph type="title"/>
          </p:nvPr>
        </p:nvSpPr>
        <p:spPr/>
        <p:txBody>
          <a:bodyPr/>
          <a:lstStyle/>
          <a:p>
            <a:r>
              <a:rPr lang="en-US" b="1" dirty="0">
                <a:solidFill>
                  <a:schemeClr val="accent2">
                    <a:lumMod val="50000"/>
                  </a:schemeClr>
                </a:solidFill>
              </a:rPr>
              <a:t>Economic Impact</a:t>
            </a:r>
          </a:p>
        </p:txBody>
      </p:sp>
    </p:spTree>
    <p:extLst>
      <p:ext uri="{BB962C8B-B14F-4D97-AF65-F5344CB8AC3E}">
        <p14:creationId xmlns:p14="http://schemas.microsoft.com/office/powerpoint/2010/main" val="2486046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Economic Impact</a:t>
            </a:r>
          </a:p>
        </p:txBody>
      </p:sp>
      <p:sp>
        <p:nvSpPr>
          <p:cNvPr id="4" name="Content Placeholder 3"/>
          <p:cNvSpPr>
            <a:spLocks noGrp="1"/>
          </p:cNvSpPr>
          <p:nvPr>
            <p:ph idx="1"/>
          </p:nvPr>
        </p:nvSpPr>
        <p:spPr/>
        <p:txBody>
          <a:bodyPr>
            <a:normAutofit fontScale="92500" lnSpcReduction="10000"/>
          </a:bodyPr>
          <a:lstStyle/>
          <a:p>
            <a:r>
              <a:rPr lang="en-US" dirty="0" smtClean="0"/>
              <a:t>Regional Recycling Solutions could bring 75 jobs to Haywood County with an average salary of $28,900-$38,000</a:t>
            </a:r>
          </a:p>
          <a:p>
            <a:pPr marL="0" indent="0">
              <a:buNone/>
            </a:pPr>
            <a:endParaRPr lang="en-US" dirty="0" smtClean="0"/>
          </a:p>
          <a:p>
            <a:r>
              <a:rPr lang="en-US" dirty="0"/>
              <a:t>Regional Recycling </a:t>
            </a:r>
            <a:r>
              <a:rPr lang="en-US" dirty="0" smtClean="0"/>
              <a:t>Solutions total payroll impact for Phase I will be over $1.5 million with a total of all phases over $2.9 million dollars</a:t>
            </a:r>
          </a:p>
          <a:p>
            <a:endParaRPr lang="en-US" dirty="0"/>
          </a:p>
          <a:p>
            <a:r>
              <a:rPr lang="en-US" dirty="0"/>
              <a:t>Regional Recycling </a:t>
            </a:r>
            <a:r>
              <a:rPr lang="en-US" dirty="0" smtClean="0"/>
              <a:t>Solutions total infrastructure investment of over $24.8 million dollars if all three phases built </a:t>
            </a:r>
            <a:endParaRPr lang="en-US" dirty="0"/>
          </a:p>
          <a:p>
            <a:endParaRPr lang="en-US" dirty="0"/>
          </a:p>
        </p:txBody>
      </p:sp>
    </p:spTree>
    <p:extLst>
      <p:ext uri="{BB962C8B-B14F-4D97-AF65-F5344CB8AC3E}">
        <p14:creationId xmlns:p14="http://schemas.microsoft.com/office/powerpoint/2010/main" val="60495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Economic </a:t>
            </a:r>
            <a:r>
              <a:rPr lang="en-US" sz="4400" dirty="0" smtClean="0"/>
              <a:t>Impact For Haywood County </a:t>
            </a:r>
            <a:endParaRPr lang="en-US" sz="4400" dirty="0"/>
          </a:p>
        </p:txBody>
      </p:sp>
      <p:graphicFrame>
        <p:nvGraphicFramePr>
          <p:cNvPr id="9" name="Content Placeholder 8"/>
          <p:cNvGraphicFramePr>
            <a:graphicFrameLocks noGrp="1"/>
          </p:cNvGraphicFramePr>
          <p:nvPr>
            <p:ph idx="1"/>
            <p:extLst/>
          </p:nvPr>
        </p:nvGraphicFramePr>
        <p:xfrm>
          <a:off x="1143000" y="2151233"/>
          <a:ext cx="6858000" cy="3878263"/>
        </p:xfrm>
        <a:graphic>
          <a:graphicData uri="http://schemas.openxmlformats.org/drawingml/2006/table">
            <a:tbl>
              <a:tblPr/>
              <a:tblGrid>
                <a:gridCol w="1334779"/>
                <a:gridCol w="1455324"/>
                <a:gridCol w="263011"/>
                <a:gridCol w="1849841"/>
                <a:gridCol w="105204"/>
                <a:gridCol w="1849841"/>
              </a:tblGrid>
              <a:tr h="207517">
                <a:tc>
                  <a:txBody>
                    <a:bodyPr/>
                    <a:lstStyle/>
                    <a:p>
                      <a:pPr algn="l" fontAlgn="b"/>
                      <a:endParaRPr lang="en-US" sz="1300" b="0" i="0" u="none" strike="noStrike" dirty="0">
                        <a:solidFill>
                          <a:srgbClr val="000000"/>
                        </a:solidFill>
                        <a:effectLst/>
                        <a:latin typeface="Calibri"/>
                      </a:endParaRPr>
                    </a:p>
                  </a:txBody>
                  <a:tcPr marL="4611" marR="4611" marT="461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a:rPr>
                        <a:t>Yearly  Tax</a:t>
                      </a:r>
                    </a:p>
                  </a:txBody>
                  <a:tcPr marL="4611" marR="4611" marT="461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ctr" fontAlgn="b"/>
                      <a:endParaRPr lang="en-US" sz="1300" b="0" i="0" u="none" strike="noStrike" dirty="0">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a:rPr>
                        <a:t>With Estimated</a:t>
                      </a:r>
                    </a:p>
                  </a:txBody>
                  <a:tcPr marL="4611" marR="4611" marT="461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a:rPr>
                        <a:t>Annual</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a:rPr>
                        <a:t> Tax Incentives </a:t>
                      </a:r>
                    </a:p>
                  </a:txBody>
                  <a:tcPr marL="4611" marR="4611" marT="4611"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ctr" fontAlgn="b"/>
                      <a:r>
                        <a:rPr lang="en-US" sz="1300" b="0" i="0" u="none" strike="noStrike">
                          <a:solidFill>
                            <a:srgbClr val="000000"/>
                          </a:solidFill>
                          <a:effectLst/>
                          <a:latin typeface="Calibri"/>
                        </a:rPr>
                        <a:t>Payroll</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One</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72,236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1,500,000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Two</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72,236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1,500,000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Three</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72,236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1,500,000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Four </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72,236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1,500,000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Five</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72,236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1,500,000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Six* #</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86,161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2,220,000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Seven</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86,161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2,220,000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Eight* #</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97,611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2,955,000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Nine</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97,611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2,955,000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07517">
                <a:tc>
                  <a:txBody>
                    <a:bodyPr/>
                    <a:lstStyle/>
                    <a:p>
                      <a:pPr algn="l" fontAlgn="b"/>
                      <a:r>
                        <a:rPr lang="en-US" sz="1300" b="0" i="0" u="none" strike="noStrike">
                          <a:solidFill>
                            <a:srgbClr val="000000"/>
                          </a:solidFill>
                          <a:effectLst/>
                          <a:latin typeface="Calibri"/>
                        </a:rPr>
                        <a:t>Year Ten</a:t>
                      </a: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97,611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a:solidFill>
                            <a:srgbClr val="000000"/>
                          </a:solidFill>
                          <a:effectLst/>
                          <a:latin typeface="Calibri"/>
                        </a:rPr>
                        <a:t> $           2,955,000 </a:t>
                      </a: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4611" marR="4611" marT="4611" marB="0" anchor="b">
                    <a:lnL>
                      <a:noFill/>
                    </a:lnL>
                    <a:lnR>
                      <a:noFill/>
                    </a:lnR>
                    <a:lnT>
                      <a:noFill/>
                    </a:lnT>
                    <a:lnB>
                      <a:noFill/>
                    </a:lnB>
                  </a:tcPr>
                </a:tc>
              </a:tr>
              <a:tr h="253632">
                <a:tc>
                  <a:txBody>
                    <a:bodyPr/>
                    <a:lstStyle/>
                    <a:p>
                      <a:pPr algn="l" fontAlgn="b"/>
                      <a:r>
                        <a:rPr lang="en-US" sz="1300" b="0" i="0" u="none" strike="noStrike">
                          <a:solidFill>
                            <a:srgbClr val="000000"/>
                          </a:solidFill>
                          <a:effectLst/>
                          <a:latin typeface="Calibri"/>
                        </a:rPr>
                        <a:t>Total </a:t>
                      </a:r>
                    </a:p>
                  </a:txBody>
                  <a:tcPr marL="4611" marR="4611" marT="4611" marB="0" anchor="b">
                    <a:lnL>
                      <a:noFill/>
                    </a:lnL>
                    <a:lnR>
                      <a:noFill/>
                    </a:lnR>
                    <a:lnT>
                      <a:noFill/>
                    </a:lnT>
                    <a:lnB>
                      <a:noFill/>
                    </a:lnB>
                  </a:tcPr>
                </a:tc>
                <a:tc>
                  <a:txBody>
                    <a:bodyPr/>
                    <a:lstStyle/>
                    <a:p>
                      <a:pPr algn="l" fontAlgn="b"/>
                      <a:r>
                        <a:rPr lang="en-US" sz="1300" b="0" i="0" u="none" strike="noStrike" dirty="0">
                          <a:solidFill>
                            <a:srgbClr val="000000"/>
                          </a:solidFill>
                          <a:effectLst/>
                          <a:latin typeface="Arial Black"/>
                        </a:rPr>
                        <a:t> </a:t>
                      </a:r>
                      <a:r>
                        <a:rPr lang="en-US" sz="1300" b="0" i="0" u="none" strike="noStrike" dirty="0" smtClean="0">
                          <a:solidFill>
                            <a:srgbClr val="000000"/>
                          </a:solidFill>
                          <a:effectLst/>
                          <a:latin typeface="Arial Black"/>
                        </a:rPr>
                        <a:t>   $</a:t>
                      </a:r>
                      <a:r>
                        <a:rPr lang="en-US" sz="1300" b="0" i="0" u="none" strike="noStrike" dirty="0">
                          <a:solidFill>
                            <a:srgbClr val="000000"/>
                          </a:solidFill>
                          <a:effectLst/>
                          <a:latin typeface="Arial Black"/>
                        </a:rPr>
                        <a:t>826,335 </a:t>
                      </a: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1" i="0" u="none" strike="noStrike">
                          <a:solidFill>
                            <a:srgbClr val="000000"/>
                          </a:solidFill>
                          <a:effectLst/>
                          <a:latin typeface="Arial Black"/>
                        </a:rPr>
                        <a:t> </a:t>
                      </a:r>
                      <a:r>
                        <a:rPr lang="en-US" sz="1300" b="1" i="0" u="none" strike="noStrike" smtClean="0">
                          <a:solidFill>
                            <a:srgbClr val="000000"/>
                          </a:solidFill>
                          <a:effectLst/>
                          <a:latin typeface="Arial Black"/>
                        </a:rPr>
                        <a:t>  </a:t>
                      </a:r>
                      <a:r>
                        <a:rPr lang="en-US" sz="1300" b="1" i="0" u="none" strike="noStrike" dirty="0" smtClean="0">
                          <a:solidFill>
                            <a:srgbClr val="000000"/>
                          </a:solidFill>
                          <a:effectLst/>
                          <a:latin typeface="Arial Black"/>
                        </a:rPr>
                        <a:t>$ </a:t>
                      </a:r>
                      <a:r>
                        <a:rPr lang="en-US" sz="1300" b="1" i="0" u="none" strike="noStrike" dirty="0">
                          <a:solidFill>
                            <a:srgbClr val="000000"/>
                          </a:solidFill>
                          <a:effectLst/>
                          <a:latin typeface="Arial Black"/>
                        </a:rPr>
                        <a:t>20,805,000 </a:t>
                      </a: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r>
                        <a:rPr lang="en-US" sz="1300" b="0" i="0" u="none" strike="noStrike" dirty="0" smtClean="0">
                          <a:solidFill>
                            <a:srgbClr val="000000"/>
                          </a:solidFill>
                          <a:effectLst/>
                          <a:latin typeface="Arial Black"/>
                        </a:rPr>
                        <a:t>   </a:t>
                      </a:r>
                      <a:r>
                        <a:rPr lang="en-US" sz="1300" b="0" i="0" u="none" strike="noStrike" dirty="0">
                          <a:solidFill>
                            <a:srgbClr val="000000"/>
                          </a:solidFill>
                          <a:effectLst/>
                          <a:latin typeface="Arial Black"/>
                        </a:rPr>
                        <a:t>$ 21,631,335 </a:t>
                      </a:r>
                    </a:p>
                  </a:txBody>
                  <a:tcPr marL="4611" marR="4611" marT="4611" marB="0" anchor="b">
                    <a:lnL>
                      <a:noFill/>
                    </a:lnL>
                    <a:lnR>
                      <a:noFill/>
                    </a:lnR>
                    <a:lnT>
                      <a:noFill/>
                    </a:lnT>
                    <a:lnB>
                      <a:noFill/>
                    </a:lnB>
                  </a:tcPr>
                </a:tc>
              </a:tr>
              <a:tr h="253632">
                <a:tc>
                  <a:txBody>
                    <a:bodyPr/>
                    <a:lstStyle/>
                    <a:p>
                      <a:pPr algn="l" fontAlgn="b"/>
                      <a:endParaRPr lang="en-US" sz="1300" b="0" i="0" u="none" strike="noStrike">
                        <a:solidFill>
                          <a:srgbClr val="000000"/>
                        </a:solidFill>
                        <a:effectLst/>
                        <a:latin typeface="Arial Black"/>
                      </a:endParaRP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Arial Black"/>
                      </a:endParaRPr>
                    </a:p>
                  </a:txBody>
                  <a:tcPr marL="4611" marR="4611" marT="4611" marB="0" anchor="b">
                    <a:lnL>
                      <a:noFill/>
                    </a:lnL>
                    <a:lnR>
                      <a:noFill/>
                    </a:lnR>
                    <a:lnT>
                      <a:noFill/>
                    </a:lnT>
                    <a:lnB>
                      <a:noFill/>
                    </a:lnB>
                  </a:tcPr>
                </a:tc>
                <a:tc>
                  <a:txBody>
                    <a:bodyPr/>
                    <a:lstStyle/>
                    <a:p>
                      <a:pPr algn="ctr" fontAlgn="b"/>
                      <a:endParaRPr lang="en-US" sz="1300" b="1" i="0" u="none" strike="noStrike" dirty="0">
                        <a:solidFill>
                          <a:srgbClr val="000000"/>
                        </a:solidFill>
                        <a:effectLst/>
                        <a:latin typeface="Arial Black"/>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r>
              <a:tr h="207517">
                <a:tc gridSpan="2">
                  <a:txBody>
                    <a:bodyPr/>
                    <a:lstStyle/>
                    <a:p>
                      <a:pPr algn="l" fontAlgn="b"/>
                      <a:r>
                        <a:rPr lang="en-US" sz="800" b="0" i="0" u="none" strike="noStrike">
                          <a:solidFill>
                            <a:srgbClr val="000000"/>
                          </a:solidFill>
                          <a:effectLst/>
                          <a:latin typeface="Calibri"/>
                        </a:rPr>
                        <a:t>* Additional Building Added </a:t>
                      </a:r>
                    </a:p>
                  </a:txBody>
                  <a:tcPr marL="4611" marR="4611" marT="4611"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r>
              <a:tr h="129122">
                <a:tc gridSpan="2">
                  <a:txBody>
                    <a:bodyPr/>
                    <a:lstStyle/>
                    <a:p>
                      <a:pPr algn="l" fontAlgn="b"/>
                      <a:r>
                        <a:rPr lang="en-US" sz="800" b="0" i="0" u="none" strike="noStrike">
                          <a:solidFill>
                            <a:srgbClr val="000000"/>
                          </a:solidFill>
                          <a:effectLst/>
                          <a:latin typeface="Calibri"/>
                        </a:rPr>
                        <a:t># Additional Employees Added</a:t>
                      </a:r>
                    </a:p>
                  </a:txBody>
                  <a:tcPr marL="4611" marR="4611" marT="4611"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r>
              <a:tr h="129122">
                <a:tc gridSpan="4">
                  <a:txBody>
                    <a:bodyPr/>
                    <a:lstStyle/>
                    <a:p>
                      <a:pPr algn="l" fontAlgn="b"/>
                      <a:r>
                        <a:rPr lang="en-US" sz="800" b="0" i="0" u="none" strike="noStrike">
                          <a:solidFill>
                            <a:srgbClr val="000000"/>
                          </a:solidFill>
                          <a:effectLst/>
                          <a:latin typeface="Calibri"/>
                        </a:rPr>
                        <a:t>Additional Incentives Includes $100,000 Beginning in Year Six</a:t>
                      </a:r>
                    </a:p>
                  </a:txBody>
                  <a:tcPr marL="4611" marR="4611" marT="461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4611" marR="4611" marT="4611" marB="0" anchor="b">
                    <a:lnL>
                      <a:noFill/>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4611" marR="4611" marT="4611" marB="0" anchor="b">
                    <a:lnL>
                      <a:noFill/>
                    </a:lnL>
                    <a:lnR>
                      <a:noFill/>
                    </a:lnR>
                    <a:lnT>
                      <a:noFill/>
                    </a:lnT>
                    <a:lnB>
                      <a:noFill/>
                    </a:lnB>
                  </a:tcPr>
                </a:tc>
              </a:tr>
            </a:tbl>
          </a:graphicData>
        </a:graphic>
      </p:graphicFrame>
    </p:spTree>
    <p:extLst>
      <p:ext uri="{BB962C8B-B14F-4D97-AF65-F5344CB8AC3E}">
        <p14:creationId xmlns:p14="http://schemas.microsoft.com/office/powerpoint/2010/main" val="385638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If all three Phases are built, can expect 48 additional jobs in other areas with approximately $1.3million dollars in payroll annually</a:t>
            </a:r>
          </a:p>
          <a:p>
            <a:endParaRPr lang="en-US" dirty="0"/>
          </a:p>
          <a:p>
            <a:r>
              <a:rPr lang="en-US" dirty="0" smtClean="0"/>
              <a:t>Can expect approximately $2.8 million dollars in additional development with an overall impact of approximately $16.19 million dollars annually </a:t>
            </a:r>
          </a:p>
          <a:p>
            <a:endParaRPr lang="en-US" dirty="0"/>
          </a:p>
          <a:p>
            <a:pPr marL="0" indent="0">
              <a:buNone/>
            </a:pPr>
            <a:r>
              <a:rPr lang="en-US" sz="1600" dirty="0" smtClean="0"/>
              <a:t>     Thank you Western Carolina University in developing the Economic Impact</a:t>
            </a:r>
            <a:endParaRPr lang="en-US" sz="1600" dirty="0"/>
          </a:p>
        </p:txBody>
      </p:sp>
      <p:sp>
        <p:nvSpPr>
          <p:cNvPr id="3" name="Title 2"/>
          <p:cNvSpPr>
            <a:spLocks noGrp="1"/>
          </p:cNvSpPr>
          <p:nvPr>
            <p:ph type="title"/>
          </p:nvPr>
        </p:nvSpPr>
        <p:spPr/>
        <p:txBody>
          <a:bodyPr/>
          <a:lstStyle/>
          <a:p>
            <a:r>
              <a:rPr lang="en-US" dirty="0"/>
              <a:t>Economic Impact</a:t>
            </a:r>
          </a:p>
        </p:txBody>
      </p:sp>
    </p:spTree>
    <p:extLst>
      <p:ext uri="{BB962C8B-B14F-4D97-AF65-F5344CB8AC3E}">
        <p14:creationId xmlns:p14="http://schemas.microsoft.com/office/powerpoint/2010/main" val="1790353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County purchased 103 acres in July of 1993 from Greene Land Company</a:t>
            </a:r>
          </a:p>
          <a:p>
            <a:r>
              <a:rPr lang="en-US" dirty="0" err="1" smtClean="0"/>
              <a:t>Elchin</a:t>
            </a:r>
            <a:r>
              <a:rPr lang="en-US" dirty="0" smtClean="0"/>
              <a:t> </a:t>
            </a:r>
            <a:r>
              <a:rPr lang="en-US" dirty="0" err="1" smtClean="0"/>
              <a:t>Inc</a:t>
            </a:r>
            <a:r>
              <a:rPr lang="en-US" dirty="0" smtClean="0"/>
              <a:t> purchases 40 acres in April 1998 </a:t>
            </a:r>
          </a:p>
          <a:p>
            <a:r>
              <a:rPr lang="en-US" dirty="0" err="1"/>
              <a:t>Roltek</a:t>
            </a:r>
            <a:r>
              <a:rPr lang="en-US" dirty="0"/>
              <a:t> </a:t>
            </a:r>
            <a:r>
              <a:rPr lang="en-US" dirty="0" smtClean="0"/>
              <a:t>purchases </a:t>
            </a:r>
            <a:r>
              <a:rPr lang="en-US" dirty="0"/>
              <a:t>3 acres in December </a:t>
            </a:r>
            <a:r>
              <a:rPr lang="en-US" dirty="0" smtClean="0"/>
              <a:t>1998</a:t>
            </a:r>
          </a:p>
          <a:p>
            <a:r>
              <a:rPr lang="en-US" dirty="0" smtClean="0"/>
              <a:t>County bought 16 additional acres in 1999</a:t>
            </a:r>
          </a:p>
          <a:p>
            <a:r>
              <a:rPr lang="en-US" dirty="0" smtClean="0"/>
              <a:t>9 homes built adjacent  to </a:t>
            </a:r>
            <a:r>
              <a:rPr lang="en-US" dirty="0" err="1" smtClean="0"/>
              <a:t>Beaverdam</a:t>
            </a:r>
            <a:r>
              <a:rPr lang="en-US" dirty="0" smtClean="0"/>
              <a:t> Industrial Park in Greene Mountain Estates from 2003-2006</a:t>
            </a:r>
          </a:p>
          <a:p>
            <a:r>
              <a:rPr lang="en-US" dirty="0" smtClean="0"/>
              <a:t>Plus Cleaners purchases 6.16 acres in June 2005</a:t>
            </a:r>
          </a:p>
          <a:p>
            <a:r>
              <a:rPr lang="en-US" dirty="0" smtClean="0"/>
              <a:t>2008 County grades 10 acres for building site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304800" y="457200"/>
            <a:ext cx="8458200" cy="1066800"/>
          </a:xfrm>
        </p:spPr>
        <p:txBody>
          <a:bodyPr/>
          <a:lstStyle/>
          <a:p>
            <a:r>
              <a:rPr lang="en-US" sz="4400" dirty="0" err="1" smtClean="0"/>
              <a:t>Beaverdam</a:t>
            </a:r>
            <a:r>
              <a:rPr lang="en-US" sz="4400" dirty="0" smtClean="0"/>
              <a:t> Industrial Park</a:t>
            </a:r>
            <a:endParaRPr lang="en-US" sz="4400" dirty="0"/>
          </a:p>
        </p:txBody>
      </p:sp>
    </p:spTree>
    <p:extLst>
      <p:ext uri="{BB962C8B-B14F-4D97-AF65-F5344CB8AC3E}">
        <p14:creationId xmlns:p14="http://schemas.microsoft.com/office/powerpoint/2010/main" val="383473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 Met 				500 Employees</a:t>
            </a:r>
          </a:p>
          <a:p>
            <a:endParaRPr lang="en-US" dirty="0"/>
          </a:p>
          <a:p>
            <a:r>
              <a:rPr lang="en-US" dirty="0" smtClean="0"/>
              <a:t>Plus Cleaners			109 Employees </a:t>
            </a:r>
          </a:p>
          <a:p>
            <a:endParaRPr lang="en-US" dirty="0"/>
          </a:p>
          <a:p>
            <a:r>
              <a:rPr lang="en-US" dirty="0" smtClean="0"/>
              <a:t>Carolina Conveying 	    	    3 Employees </a:t>
            </a:r>
          </a:p>
          <a:p>
            <a:endParaRPr lang="en-US" dirty="0"/>
          </a:p>
          <a:p>
            <a:r>
              <a:rPr lang="en-US" dirty="0" smtClean="0"/>
              <a:t>Regional Recycling Solutions 	75 Employees </a:t>
            </a:r>
            <a:endParaRPr lang="en-US" dirty="0"/>
          </a:p>
        </p:txBody>
      </p:sp>
      <p:sp>
        <p:nvSpPr>
          <p:cNvPr id="3" name="Title 2"/>
          <p:cNvSpPr>
            <a:spLocks noGrp="1"/>
          </p:cNvSpPr>
          <p:nvPr>
            <p:ph type="title"/>
          </p:nvPr>
        </p:nvSpPr>
        <p:spPr/>
        <p:txBody>
          <a:bodyPr/>
          <a:lstStyle/>
          <a:p>
            <a:r>
              <a:rPr lang="en-US" sz="4400" dirty="0" err="1"/>
              <a:t>Beaverdam</a:t>
            </a:r>
            <a:r>
              <a:rPr lang="en-US" sz="4400" dirty="0"/>
              <a:t> Industrial Park</a:t>
            </a:r>
          </a:p>
        </p:txBody>
      </p:sp>
    </p:spTree>
    <p:extLst>
      <p:ext uri="{BB962C8B-B14F-4D97-AF65-F5344CB8AC3E}">
        <p14:creationId xmlns:p14="http://schemas.microsoft.com/office/powerpoint/2010/main" val="298709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450471" y="2247900"/>
            <a:ext cx="6243057" cy="3878263"/>
          </a:xfrm>
          <a:prstGeom prst="rect">
            <a:avLst/>
          </a:prstGeom>
        </p:spPr>
      </p:pic>
      <p:sp>
        <p:nvSpPr>
          <p:cNvPr id="3" name="Title 2"/>
          <p:cNvSpPr>
            <a:spLocks noGrp="1"/>
          </p:cNvSpPr>
          <p:nvPr>
            <p:ph type="title"/>
          </p:nvPr>
        </p:nvSpPr>
        <p:spPr/>
        <p:txBody>
          <a:bodyPr/>
          <a:lstStyle/>
          <a:p>
            <a:r>
              <a:rPr lang="en-US" sz="4000" dirty="0" err="1" smtClean="0"/>
              <a:t>Beaverdam</a:t>
            </a:r>
            <a:r>
              <a:rPr lang="en-US" sz="4000" dirty="0" smtClean="0"/>
              <a:t> Industries with Environmental Oversight</a:t>
            </a:r>
            <a:endParaRPr lang="en-US" sz="4000" dirty="0"/>
          </a:p>
        </p:txBody>
      </p:sp>
    </p:spTree>
    <p:extLst>
      <p:ext uri="{BB962C8B-B14F-4D97-AF65-F5344CB8AC3E}">
        <p14:creationId xmlns:p14="http://schemas.microsoft.com/office/powerpoint/2010/main" val="3811539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490" y="2247900"/>
            <a:ext cx="7998309" cy="4305300"/>
          </a:xfrm>
        </p:spPr>
      </p:pic>
      <p:sp>
        <p:nvSpPr>
          <p:cNvPr id="3" name="Title 2"/>
          <p:cNvSpPr>
            <a:spLocks noGrp="1"/>
          </p:cNvSpPr>
          <p:nvPr>
            <p:ph type="title"/>
          </p:nvPr>
        </p:nvSpPr>
        <p:spPr/>
        <p:txBody>
          <a:bodyPr/>
          <a:lstStyle/>
          <a:p>
            <a:r>
              <a:rPr lang="en-US" dirty="0" smtClean="0"/>
              <a:t>Exit 33</a:t>
            </a:r>
            <a:endParaRPr lang="en-US" dirty="0"/>
          </a:p>
        </p:txBody>
      </p:sp>
    </p:spTree>
    <p:extLst>
      <p:ext uri="{BB962C8B-B14F-4D97-AF65-F5344CB8AC3E}">
        <p14:creationId xmlns:p14="http://schemas.microsoft.com/office/powerpoint/2010/main" val="305908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267199"/>
          </a:xfrm>
        </p:spPr>
        <p:txBody>
          <a:bodyPr>
            <a:normAutofit/>
          </a:bodyPr>
          <a:lstStyle/>
          <a:p>
            <a:r>
              <a:rPr lang="en-US" dirty="0" smtClean="0"/>
              <a:t>Regional Recycling Solutions will be permitted by NCDEQ formally NCDENR. Permit will be similar to one at the MRF in Clyde and other commercial transfer stations</a:t>
            </a:r>
          </a:p>
          <a:p>
            <a:endParaRPr lang="en-US" dirty="0" smtClean="0"/>
          </a:p>
          <a:p>
            <a:r>
              <a:rPr lang="en-US" dirty="0" smtClean="0"/>
              <a:t>Permit will restrict storage of waste inside and outside of building</a:t>
            </a:r>
            <a:endParaRPr lang="en-US" dirty="0"/>
          </a:p>
        </p:txBody>
      </p:sp>
      <p:sp>
        <p:nvSpPr>
          <p:cNvPr id="3" name="Title 2"/>
          <p:cNvSpPr>
            <a:spLocks noGrp="1"/>
          </p:cNvSpPr>
          <p:nvPr>
            <p:ph type="title"/>
          </p:nvPr>
        </p:nvSpPr>
        <p:spPr/>
        <p:txBody>
          <a:bodyPr/>
          <a:lstStyle/>
          <a:p>
            <a:r>
              <a:rPr lang="en-US" dirty="0" smtClean="0"/>
              <a:t>Environmental Impact</a:t>
            </a:r>
            <a:endParaRPr lang="en-US" dirty="0"/>
          </a:p>
        </p:txBody>
      </p:sp>
    </p:spTree>
    <p:extLst>
      <p:ext uri="{BB962C8B-B14F-4D97-AF65-F5344CB8AC3E}">
        <p14:creationId xmlns:p14="http://schemas.microsoft.com/office/powerpoint/2010/main" val="401422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Property </a:t>
            </a:r>
            <a:r>
              <a:rPr lang="en-US" dirty="0"/>
              <a:t>will be prohibited by permit and by deed restriction from any type of incineration of waste </a:t>
            </a:r>
            <a:endParaRPr lang="en-US" dirty="0" smtClean="0"/>
          </a:p>
          <a:p>
            <a:pPr marL="0" indent="0">
              <a:buNone/>
            </a:pPr>
            <a:endParaRPr lang="en-US" dirty="0"/>
          </a:p>
          <a:p>
            <a:r>
              <a:rPr lang="en-US" dirty="0"/>
              <a:t>Property can not be permitted for any type of landfill </a:t>
            </a:r>
            <a:r>
              <a:rPr lang="en-US" dirty="0" smtClean="0"/>
              <a:t>operations and will be deed restricted</a:t>
            </a:r>
            <a:endParaRPr lang="en-US" dirty="0"/>
          </a:p>
          <a:p>
            <a:endParaRPr lang="en-US" dirty="0"/>
          </a:p>
        </p:txBody>
      </p:sp>
      <p:sp>
        <p:nvSpPr>
          <p:cNvPr id="3" name="Title 2"/>
          <p:cNvSpPr>
            <a:spLocks noGrp="1"/>
          </p:cNvSpPr>
          <p:nvPr>
            <p:ph type="title"/>
          </p:nvPr>
        </p:nvSpPr>
        <p:spPr/>
        <p:txBody>
          <a:bodyPr/>
          <a:lstStyle/>
          <a:p>
            <a:r>
              <a:rPr lang="en-US" dirty="0"/>
              <a:t>Environmental Impact</a:t>
            </a:r>
          </a:p>
        </p:txBody>
      </p:sp>
    </p:spTree>
    <p:extLst>
      <p:ext uri="{BB962C8B-B14F-4D97-AF65-F5344CB8AC3E}">
        <p14:creationId xmlns:p14="http://schemas.microsoft.com/office/powerpoint/2010/main" val="380182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981201"/>
            <a:ext cx="7745505" cy="4648200"/>
          </a:xfrm>
        </p:spPr>
        <p:txBody>
          <a:bodyPr/>
          <a:lstStyle/>
          <a:p>
            <a:pPr algn="ctr"/>
            <a:r>
              <a:rPr lang="en-US" sz="2200" dirty="0" smtClean="0"/>
              <a:t>Regional Recycling has agreed to purchase three tracts of land totaling 55.8 acres in the </a:t>
            </a:r>
            <a:r>
              <a:rPr lang="en-US" sz="2200" dirty="0" err="1" smtClean="0"/>
              <a:t>Beaverdam</a:t>
            </a:r>
            <a:r>
              <a:rPr lang="en-US" sz="2200" dirty="0" smtClean="0"/>
              <a:t> Industrial Park </a:t>
            </a:r>
          </a:p>
          <a:p>
            <a:pPr marL="0" indent="0" algn="ctr">
              <a:buNone/>
            </a:pPr>
            <a:endParaRPr lang="en-US" dirty="0"/>
          </a:p>
        </p:txBody>
      </p:sp>
      <p:sp>
        <p:nvSpPr>
          <p:cNvPr id="3" name="Title 2"/>
          <p:cNvSpPr>
            <a:spLocks noGrp="1"/>
          </p:cNvSpPr>
          <p:nvPr>
            <p:ph type="title"/>
          </p:nvPr>
        </p:nvSpPr>
        <p:spPr/>
        <p:txBody>
          <a:bodyPr/>
          <a:lstStyle/>
          <a:p>
            <a:r>
              <a:rPr lang="en-US" b="1" dirty="0">
                <a:solidFill>
                  <a:schemeClr val="accent2">
                    <a:lumMod val="50000"/>
                  </a:schemeClr>
                </a:solidFill>
              </a:rPr>
              <a:t>Terms of Agreement</a:t>
            </a:r>
          </a:p>
        </p:txBody>
      </p:sp>
      <p:graphicFrame>
        <p:nvGraphicFramePr>
          <p:cNvPr id="5" name="Object 4"/>
          <p:cNvGraphicFramePr>
            <a:graphicFrameLocks noChangeAspect="1"/>
          </p:cNvGraphicFramePr>
          <p:nvPr>
            <p:extLst>
              <p:ext uri="{D42A27DB-BD31-4B8C-83A1-F6EECF244321}">
                <p14:modId xmlns:p14="http://schemas.microsoft.com/office/powerpoint/2010/main" val="216152691"/>
              </p:ext>
            </p:extLst>
          </p:nvPr>
        </p:nvGraphicFramePr>
        <p:xfrm>
          <a:off x="228600" y="2895600"/>
          <a:ext cx="8648700" cy="3810000"/>
        </p:xfrm>
        <a:graphic>
          <a:graphicData uri="http://schemas.openxmlformats.org/presentationml/2006/ole">
            <mc:AlternateContent xmlns:mc="http://schemas.openxmlformats.org/markup-compatibility/2006">
              <mc:Choice xmlns:v="urn:schemas-microsoft-com:vml" Requires="v">
                <p:oleObj spid="_x0000_s1054" name="Acrobat Document" r:id="rId3" imgW="8648576" imgH="5362470" progId="AcroExch.Document.DC">
                  <p:embed/>
                </p:oleObj>
              </mc:Choice>
              <mc:Fallback>
                <p:oleObj name="Acrobat Document" r:id="rId3" imgW="8648576" imgH="5362470" progId="AcroExch.Document.DC">
                  <p:embed/>
                  <p:pic>
                    <p:nvPicPr>
                      <p:cNvPr id="0" name=""/>
                      <p:cNvPicPr/>
                      <p:nvPr/>
                    </p:nvPicPr>
                    <p:blipFill>
                      <a:blip r:embed="rId4"/>
                      <a:stretch>
                        <a:fillRect/>
                      </a:stretch>
                    </p:blipFill>
                    <p:spPr>
                      <a:xfrm>
                        <a:off x="228600" y="2895600"/>
                        <a:ext cx="8648700" cy="3810000"/>
                      </a:xfrm>
                      <a:prstGeom prst="rect">
                        <a:avLst/>
                      </a:prstGeom>
                    </p:spPr>
                  </p:pic>
                </p:oleObj>
              </mc:Fallback>
            </mc:AlternateContent>
          </a:graphicData>
        </a:graphic>
      </p:graphicFrame>
    </p:spTree>
    <p:extLst>
      <p:ext uri="{BB962C8B-B14F-4D97-AF65-F5344CB8AC3E}">
        <p14:creationId xmlns:p14="http://schemas.microsoft.com/office/powerpoint/2010/main" val="347296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1053"/>
          </a:xfrm>
        </p:spPr>
        <p:txBody>
          <a:bodyPr>
            <a:normAutofit/>
          </a:bodyPr>
          <a:lstStyle/>
          <a:p>
            <a:r>
              <a:rPr lang="en-US" sz="2800" dirty="0" smtClean="0"/>
              <a:t>Fair Market Value of property is $780,000</a:t>
            </a:r>
          </a:p>
          <a:p>
            <a:pPr marL="0" indent="0">
              <a:buNone/>
            </a:pPr>
            <a:endParaRPr lang="en-US" sz="2800" dirty="0" smtClean="0"/>
          </a:p>
          <a:p>
            <a:r>
              <a:rPr lang="en-US" sz="2800" dirty="0" smtClean="0"/>
              <a:t>Regional Recycling will pay $450,000 at closing</a:t>
            </a:r>
          </a:p>
          <a:p>
            <a:endParaRPr lang="en-US" sz="2800" dirty="0" smtClean="0"/>
          </a:p>
          <a:p>
            <a:r>
              <a:rPr lang="en-US" sz="2800" dirty="0" smtClean="0"/>
              <a:t>County will offer $330,000 incentive for completion of project with ‘Claw Back’ requirements </a:t>
            </a:r>
          </a:p>
          <a:p>
            <a:endParaRPr lang="en-US" sz="2800" dirty="0"/>
          </a:p>
        </p:txBody>
      </p:sp>
      <p:sp>
        <p:nvSpPr>
          <p:cNvPr id="3" name="Title 2"/>
          <p:cNvSpPr>
            <a:spLocks noGrp="1"/>
          </p:cNvSpPr>
          <p:nvPr>
            <p:ph type="title"/>
          </p:nvPr>
        </p:nvSpPr>
        <p:spPr/>
        <p:txBody>
          <a:bodyPr/>
          <a:lstStyle/>
          <a:p>
            <a:r>
              <a:rPr lang="en-US" b="1" dirty="0" smtClean="0">
                <a:solidFill>
                  <a:schemeClr val="accent2">
                    <a:lumMod val="50000"/>
                  </a:schemeClr>
                </a:solidFill>
              </a:rPr>
              <a:t>Terms of Agreement</a:t>
            </a:r>
            <a:endParaRPr lang="en-US" b="1" dirty="0">
              <a:solidFill>
                <a:schemeClr val="accent2">
                  <a:lumMod val="50000"/>
                </a:schemeClr>
              </a:solidFill>
            </a:endParaRPr>
          </a:p>
        </p:txBody>
      </p:sp>
    </p:spTree>
    <p:extLst>
      <p:ext uri="{BB962C8B-B14F-4D97-AF65-F5344CB8AC3E}">
        <p14:creationId xmlns:p14="http://schemas.microsoft.com/office/powerpoint/2010/main" val="7195513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727</TotalTime>
  <Words>800</Words>
  <Application>Microsoft Office PowerPoint</Application>
  <PresentationFormat>On-screen Show (4:3)</PresentationFormat>
  <Paragraphs>129</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 Black</vt:lpstr>
      <vt:lpstr>Book Antiqua</vt:lpstr>
      <vt:lpstr>Calibri</vt:lpstr>
      <vt:lpstr>Wingdings</vt:lpstr>
      <vt:lpstr>Hardcover</vt:lpstr>
      <vt:lpstr>Acrobat Document</vt:lpstr>
      <vt:lpstr>       Haywood      County</vt:lpstr>
      <vt:lpstr>Beaverdam Industrial Park</vt:lpstr>
      <vt:lpstr>Beaverdam Industrial Park</vt:lpstr>
      <vt:lpstr>Beaverdam Industries with Environmental Oversight</vt:lpstr>
      <vt:lpstr>Exit 33</vt:lpstr>
      <vt:lpstr>Environmental Impact</vt:lpstr>
      <vt:lpstr>Environmental Impact</vt:lpstr>
      <vt:lpstr>Terms of Agreement</vt:lpstr>
      <vt:lpstr>Terms of Agreement</vt:lpstr>
      <vt:lpstr>Terms of Agreement</vt:lpstr>
      <vt:lpstr>Terms of Agreement</vt:lpstr>
      <vt:lpstr>Terms of Agreement</vt:lpstr>
      <vt:lpstr>Economic Impact</vt:lpstr>
      <vt:lpstr>Economic Impact</vt:lpstr>
      <vt:lpstr>Economic Impact</vt:lpstr>
      <vt:lpstr>Economic Impact For Haywood County </vt:lpstr>
      <vt:lpstr>Economic Impact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Haywood      County</dc:title>
  <dc:creator>David Francis</dc:creator>
  <cp:lastModifiedBy>Candace Way</cp:lastModifiedBy>
  <cp:revision>45</cp:revision>
  <cp:lastPrinted>2015-10-16T16:58:10Z</cp:lastPrinted>
  <dcterms:created xsi:type="dcterms:W3CDTF">2015-09-27T11:48:15Z</dcterms:created>
  <dcterms:modified xsi:type="dcterms:W3CDTF">2015-11-03T19:03:46Z</dcterms:modified>
</cp:coreProperties>
</file>