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302" r:id="rId4"/>
    <p:sldId id="296" r:id="rId5"/>
    <p:sldId id="298" r:id="rId6"/>
    <p:sldId id="263" r:id="rId7"/>
    <p:sldId id="269" r:id="rId8"/>
    <p:sldId id="273" r:id="rId9"/>
    <p:sldId id="272" r:id="rId10"/>
    <p:sldId id="265" r:id="rId11"/>
    <p:sldId id="259" r:id="rId12"/>
    <p:sldId id="294" r:id="rId13"/>
    <p:sldId id="297" r:id="rId14"/>
    <p:sldId id="260" r:id="rId15"/>
    <p:sldId id="267" r:id="rId16"/>
    <p:sldId id="271" r:id="rId17"/>
    <p:sldId id="257" r:id="rId18"/>
    <p:sldId id="258" r:id="rId19"/>
    <p:sldId id="303" r:id="rId20"/>
    <p:sldId id="301" r:id="rId21"/>
    <p:sldId id="299" r:id="rId22"/>
    <p:sldId id="268" r:id="rId23"/>
    <p:sldId id="274" r:id="rId24"/>
    <p:sldId id="277" r:id="rId25"/>
    <p:sldId id="304" r:id="rId26"/>
    <p:sldId id="278" r:id="rId27"/>
    <p:sldId id="279" r:id="rId28"/>
    <p:sldId id="280" r:id="rId29"/>
    <p:sldId id="281" r:id="rId30"/>
    <p:sldId id="282" r:id="rId31"/>
    <p:sldId id="284" r:id="rId32"/>
    <p:sldId id="287" r:id="rId33"/>
    <p:sldId id="285" r:id="rId34"/>
    <p:sldId id="288" r:id="rId35"/>
    <p:sldId id="289" r:id="rId36"/>
    <p:sldId id="293" r:id="rId37"/>
    <p:sldId id="290" r:id="rId38"/>
    <p:sldId id="29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ltLang="en-US"/>
          </a:p>
        </p:txBody>
      </p:sp>
      <p:sp>
        <p:nvSpPr>
          <p:cNvPr id="3077" name="Rectangle 5"/>
          <p:cNvSpPr>
            <a:spLocks noGrp="1" noChangeArrowheads="1"/>
          </p:cNvSpPr>
          <p:nvPr>
            <p:ph type="ftr" sz="quarter" idx="3"/>
          </p:nvPr>
        </p:nvSpPr>
        <p:spPr/>
        <p:txBody>
          <a:bodyPr/>
          <a:lstStyle>
            <a:lvl1pPr>
              <a:defRPr/>
            </a:lvl1pPr>
          </a:lstStyle>
          <a:p>
            <a:endParaRPr lang="en-US" altLang="en-US"/>
          </a:p>
        </p:txBody>
      </p:sp>
      <p:sp>
        <p:nvSpPr>
          <p:cNvPr id="3078" name="Rectangle 6"/>
          <p:cNvSpPr>
            <a:spLocks noGrp="1" noChangeArrowheads="1"/>
          </p:cNvSpPr>
          <p:nvPr>
            <p:ph type="sldNum" sz="quarter" idx="4"/>
          </p:nvPr>
        </p:nvSpPr>
        <p:spPr/>
        <p:txBody>
          <a:bodyPr/>
          <a:lstStyle>
            <a:lvl1pPr>
              <a:defRPr/>
            </a:lvl1pPr>
          </a:lstStyle>
          <a:p>
            <a:fld id="{53001D36-1B26-496C-BA56-8D3259E6927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554CD40-1D20-4CB5-AB18-43000240E973}" type="slidenum">
              <a:rPr lang="en-US" altLang="en-US"/>
              <a:pPr/>
              <a:t>‹#›</a:t>
            </a:fld>
            <a:endParaRPr lang="en-US" altLang="en-US"/>
          </a:p>
        </p:txBody>
      </p:sp>
    </p:spTree>
    <p:extLst>
      <p:ext uri="{BB962C8B-B14F-4D97-AF65-F5344CB8AC3E}">
        <p14:creationId xmlns:p14="http://schemas.microsoft.com/office/powerpoint/2010/main" val="298917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76DD21-1E5E-4700-A7F3-CA15C05278B2}" type="slidenum">
              <a:rPr lang="en-US" altLang="en-US"/>
              <a:pPr/>
              <a:t>‹#›</a:t>
            </a:fld>
            <a:endParaRPr lang="en-US" altLang="en-US"/>
          </a:p>
        </p:txBody>
      </p:sp>
    </p:spTree>
    <p:extLst>
      <p:ext uri="{BB962C8B-B14F-4D97-AF65-F5344CB8AC3E}">
        <p14:creationId xmlns:p14="http://schemas.microsoft.com/office/powerpoint/2010/main" val="425319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A2BD9B-E0B9-4741-B187-D91D44E9FCF6}" type="slidenum">
              <a:rPr lang="en-US" altLang="en-US"/>
              <a:pPr/>
              <a:t>‹#›</a:t>
            </a:fld>
            <a:endParaRPr lang="en-US" altLang="en-US"/>
          </a:p>
        </p:txBody>
      </p:sp>
    </p:spTree>
    <p:extLst>
      <p:ext uri="{BB962C8B-B14F-4D97-AF65-F5344CB8AC3E}">
        <p14:creationId xmlns:p14="http://schemas.microsoft.com/office/powerpoint/2010/main" val="403603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4F4FF8-B75A-4643-BF46-1528000B5E69}" type="slidenum">
              <a:rPr lang="en-US" altLang="en-US"/>
              <a:pPr/>
              <a:t>‹#›</a:t>
            </a:fld>
            <a:endParaRPr lang="en-US" altLang="en-US"/>
          </a:p>
        </p:txBody>
      </p:sp>
    </p:spTree>
    <p:extLst>
      <p:ext uri="{BB962C8B-B14F-4D97-AF65-F5344CB8AC3E}">
        <p14:creationId xmlns:p14="http://schemas.microsoft.com/office/powerpoint/2010/main" val="18847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B2A3A3A-D761-44FF-9A61-BE542DF3A48C}" type="slidenum">
              <a:rPr lang="en-US" altLang="en-US"/>
              <a:pPr/>
              <a:t>‹#›</a:t>
            </a:fld>
            <a:endParaRPr lang="en-US" altLang="en-US"/>
          </a:p>
        </p:txBody>
      </p:sp>
    </p:spTree>
    <p:extLst>
      <p:ext uri="{BB962C8B-B14F-4D97-AF65-F5344CB8AC3E}">
        <p14:creationId xmlns:p14="http://schemas.microsoft.com/office/powerpoint/2010/main" val="404752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2C50BFD-5DD3-4F92-8B90-F8585A09010D}" type="slidenum">
              <a:rPr lang="en-US" altLang="en-US"/>
              <a:pPr/>
              <a:t>‹#›</a:t>
            </a:fld>
            <a:endParaRPr lang="en-US" altLang="en-US"/>
          </a:p>
        </p:txBody>
      </p:sp>
    </p:spTree>
    <p:extLst>
      <p:ext uri="{BB962C8B-B14F-4D97-AF65-F5344CB8AC3E}">
        <p14:creationId xmlns:p14="http://schemas.microsoft.com/office/powerpoint/2010/main" val="116410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D6CB799-7CF2-4AF9-B1E2-E1F79A9A2256}" type="slidenum">
              <a:rPr lang="en-US" altLang="en-US"/>
              <a:pPr/>
              <a:t>‹#›</a:t>
            </a:fld>
            <a:endParaRPr lang="en-US" altLang="en-US"/>
          </a:p>
        </p:txBody>
      </p:sp>
    </p:spTree>
    <p:extLst>
      <p:ext uri="{BB962C8B-B14F-4D97-AF65-F5344CB8AC3E}">
        <p14:creationId xmlns:p14="http://schemas.microsoft.com/office/powerpoint/2010/main" val="57540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380234C-8E6C-461F-A0C7-5A8AE1D302EF}" type="slidenum">
              <a:rPr lang="en-US" altLang="en-US"/>
              <a:pPr/>
              <a:t>‹#›</a:t>
            </a:fld>
            <a:endParaRPr lang="en-US" altLang="en-US"/>
          </a:p>
        </p:txBody>
      </p:sp>
    </p:spTree>
    <p:extLst>
      <p:ext uri="{BB962C8B-B14F-4D97-AF65-F5344CB8AC3E}">
        <p14:creationId xmlns:p14="http://schemas.microsoft.com/office/powerpoint/2010/main" val="74419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489518-377B-42ED-96C2-68681B16EB36}" type="slidenum">
              <a:rPr lang="en-US" altLang="en-US"/>
              <a:pPr/>
              <a:t>‹#›</a:t>
            </a:fld>
            <a:endParaRPr lang="en-US" altLang="en-US"/>
          </a:p>
        </p:txBody>
      </p:sp>
    </p:spTree>
    <p:extLst>
      <p:ext uri="{BB962C8B-B14F-4D97-AF65-F5344CB8AC3E}">
        <p14:creationId xmlns:p14="http://schemas.microsoft.com/office/powerpoint/2010/main" val="306691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32C925E-014B-493D-9004-D76630CD0BBA}" type="slidenum">
              <a:rPr lang="en-US" altLang="en-US"/>
              <a:pPr/>
              <a:t>‹#›</a:t>
            </a:fld>
            <a:endParaRPr lang="en-US" altLang="en-US"/>
          </a:p>
        </p:txBody>
      </p:sp>
    </p:spTree>
    <p:extLst>
      <p:ext uri="{BB962C8B-B14F-4D97-AF65-F5344CB8AC3E}">
        <p14:creationId xmlns:p14="http://schemas.microsoft.com/office/powerpoint/2010/main" val="224632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6590572-B0C1-4A69-BE38-8A88C5035C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Garamond" pitchFamily="18" charset="0"/>
        </a:defRPr>
      </a:lvl6pPr>
      <a:lvl7pPr marL="914400" algn="ctr" rtl="0" eaLnBrk="1" fontAlgn="base" hangingPunct="1">
        <a:spcBef>
          <a:spcPct val="0"/>
        </a:spcBef>
        <a:spcAft>
          <a:spcPct val="0"/>
        </a:spcAft>
        <a:defRPr sz="4400">
          <a:solidFill>
            <a:schemeClr val="tx1"/>
          </a:solidFill>
          <a:latin typeface="Garamond" pitchFamily="18" charset="0"/>
        </a:defRPr>
      </a:lvl7pPr>
      <a:lvl8pPr marL="1371600" algn="ctr" rtl="0" eaLnBrk="1" fontAlgn="base" hangingPunct="1">
        <a:spcBef>
          <a:spcPct val="0"/>
        </a:spcBef>
        <a:spcAft>
          <a:spcPct val="0"/>
        </a:spcAft>
        <a:defRPr sz="4400">
          <a:solidFill>
            <a:schemeClr val="tx1"/>
          </a:solidFill>
          <a:latin typeface="Garamond" pitchFamily="18" charset="0"/>
        </a:defRPr>
      </a:lvl8pPr>
      <a:lvl9pPr marL="1828800" algn="ctr"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ewsobserver.com/opinion/letters-to-the-editor/articl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dieselforum.org/policy/meeting-clean-air-goal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295399"/>
          </a:xfrm>
        </p:spPr>
        <p:txBody>
          <a:bodyPr/>
          <a:lstStyle/>
          <a:p>
            <a:r>
              <a:rPr lang="en-US" sz="6000" b="1" dirty="0" smtClean="0"/>
              <a:t>Question and Answer </a:t>
            </a:r>
            <a:endParaRPr lang="en-US" sz="6000" b="1" dirty="0"/>
          </a:p>
        </p:txBody>
      </p:sp>
      <p:sp>
        <p:nvSpPr>
          <p:cNvPr id="3" name="Subtitle 2"/>
          <p:cNvSpPr>
            <a:spLocks noGrp="1"/>
          </p:cNvSpPr>
          <p:nvPr>
            <p:ph type="subTitle" idx="1"/>
          </p:nvPr>
        </p:nvSpPr>
        <p:spPr/>
        <p:txBody>
          <a:bodyPr/>
          <a:lstStyle/>
          <a:p>
            <a:r>
              <a:rPr lang="en-US" b="1" dirty="0" smtClean="0"/>
              <a:t>Regional Recycling Solutions, LLC</a:t>
            </a:r>
          </a:p>
          <a:p>
            <a:r>
              <a:rPr lang="en-US" b="1" dirty="0" smtClean="0"/>
              <a:t>November 2, 2015</a:t>
            </a:r>
            <a:endParaRPr lang="en-US" b="1" dirty="0"/>
          </a:p>
        </p:txBody>
      </p:sp>
    </p:spTree>
    <p:extLst>
      <p:ext uri="{BB962C8B-B14F-4D97-AF65-F5344CB8AC3E}">
        <p14:creationId xmlns:p14="http://schemas.microsoft.com/office/powerpoint/2010/main" val="2310981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Rough Creek Water Shed </a:t>
            </a:r>
            <a:endParaRPr lang="en-US" b="1" dirty="0"/>
          </a:p>
        </p:txBody>
      </p:sp>
      <p:pic>
        <p:nvPicPr>
          <p:cNvPr id="2050" name="Picture 2" descr="C:\Users\david.francis\Desktop\Rough Creek W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600200"/>
            <a:ext cx="3931920" cy="449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21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1" dirty="0" smtClean="0"/>
              <a:t>Questions: Will the Rough Creek Watershed be affected?</a:t>
            </a:r>
          </a:p>
          <a:p>
            <a:endParaRPr lang="en-US" b="1" dirty="0"/>
          </a:p>
          <a:p>
            <a:r>
              <a:rPr lang="en-US" b="1" dirty="0" smtClean="0"/>
              <a:t>Answer: No, there is 1.45 miles from the RCW to the BIP, which is 410 feet lower in elevation. Richard Wooten, </a:t>
            </a:r>
            <a:r>
              <a:rPr lang="en-US" b="1" dirty="0" smtClean="0">
                <a:solidFill>
                  <a:schemeClr val="tx1"/>
                </a:solidFill>
              </a:rPr>
              <a:t>Senior </a:t>
            </a:r>
            <a:r>
              <a:rPr lang="en-US" b="1" dirty="0">
                <a:solidFill>
                  <a:schemeClr val="tx1"/>
                </a:solidFill>
              </a:rPr>
              <a:t>Geologist for </a:t>
            </a:r>
            <a:r>
              <a:rPr lang="en-US" b="1" dirty="0" err="1">
                <a:solidFill>
                  <a:schemeClr val="tx1"/>
                </a:solidFill>
              </a:rPr>
              <a:t>Geohazards</a:t>
            </a:r>
            <a:r>
              <a:rPr lang="en-US" b="1" dirty="0">
                <a:solidFill>
                  <a:schemeClr val="tx1"/>
                </a:solidFill>
              </a:rPr>
              <a:t> and Engineering </a:t>
            </a:r>
            <a:r>
              <a:rPr lang="en-US" b="1" dirty="0" smtClean="0">
                <a:solidFill>
                  <a:schemeClr val="tx1"/>
                </a:solidFill>
              </a:rPr>
              <a:t>Geology states, “</a:t>
            </a:r>
            <a:r>
              <a:rPr lang="en-US" b="1" dirty="0">
                <a:solidFill>
                  <a:schemeClr val="tx1"/>
                </a:solidFill>
              </a:rPr>
              <a:t>  There is no reasonable way to conclude that runoff from the tract in </a:t>
            </a:r>
            <a:r>
              <a:rPr lang="en-US" b="1" dirty="0" err="1">
                <a:solidFill>
                  <a:schemeClr val="tx1"/>
                </a:solidFill>
              </a:rPr>
              <a:t>Beaverdam</a:t>
            </a:r>
            <a:r>
              <a:rPr lang="en-US" b="1" dirty="0">
                <a:solidFill>
                  <a:schemeClr val="tx1"/>
                </a:solidFill>
              </a:rPr>
              <a:t> Industrial Park would affect the tract in the Rough Creek watershed</a:t>
            </a:r>
            <a:r>
              <a:rPr lang="en-US" b="1" dirty="0" smtClean="0">
                <a:solidFill>
                  <a:schemeClr val="tx1"/>
                </a:solidFill>
              </a:rPr>
              <a:t>.”</a:t>
            </a:r>
            <a:endParaRPr lang="en-US" b="1" dirty="0">
              <a:solidFill>
                <a:schemeClr val="tx1"/>
              </a:solidFill>
            </a:endParaRPr>
          </a:p>
          <a:p>
            <a:endParaRPr lang="en-US" dirty="0">
              <a:solidFill>
                <a:schemeClr val="tx1"/>
              </a:solidFill>
              <a:latin typeface="+mn-lt"/>
              <a:ea typeface="+mn-ea"/>
              <a:cs typeface="+mn-cs"/>
            </a:endParaRPr>
          </a:p>
          <a:p>
            <a:endParaRPr lang="en-US" dirty="0" smtClean="0"/>
          </a:p>
        </p:txBody>
      </p:sp>
    </p:spTree>
    <p:extLst>
      <p:ext uri="{BB962C8B-B14F-4D97-AF65-F5344CB8AC3E}">
        <p14:creationId xmlns:p14="http://schemas.microsoft.com/office/powerpoint/2010/main" val="3198067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Environmental Impact</a:t>
            </a:r>
          </a:p>
        </p:txBody>
      </p:sp>
      <p:sp>
        <p:nvSpPr>
          <p:cNvPr id="3" name="Content Placeholder 2"/>
          <p:cNvSpPr>
            <a:spLocks noGrp="1"/>
          </p:cNvSpPr>
          <p:nvPr>
            <p:ph idx="1"/>
          </p:nvPr>
        </p:nvSpPr>
        <p:spPr/>
        <p:txBody>
          <a:bodyPr/>
          <a:lstStyle/>
          <a:p>
            <a:endParaRPr lang="en-US" dirty="0" smtClean="0"/>
          </a:p>
          <a:p>
            <a:r>
              <a:rPr lang="en-US" dirty="0" smtClean="0"/>
              <a:t>Property </a:t>
            </a:r>
            <a:r>
              <a:rPr lang="en-US" dirty="0"/>
              <a:t>will be prohibited by permit and by deed restriction from any type of </a:t>
            </a:r>
            <a:r>
              <a:rPr lang="en-US" dirty="0" smtClean="0"/>
              <a:t>incineration or gasification of </a:t>
            </a:r>
            <a:r>
              <a:rPr lang="en-US" dirty="0"/>
              <a:t>waste </a:t>
            </a:r>
          </a:p>
          <a:p>
            <a:endParaRPr lang="en-US" dirty="0"/>
          </a:p>
          <a:p>
            <a:r>
              <a:rPr lang="en-US" dirty="0"/>
              <a:t>Property can not be permitted for any type of landfill operations</a:t>
            </a:r>
          </a:p>
          <a:p>
            <a:endParaRPr lang="en-US" dirty="0"/>
          </a:p>
        </p:txBody>
      </p:sp>
    </p:spTree>
    <p:extLst>
      <p:ext uri="{BB962C8B-B14F-4D97-AF65-F5344CB8AC3E}">
        <p14:creationId xmlns:p14="http://schemas.microsoft.com/office/powerpoint/2010/main" val="520676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a:t/>
            </a:r>
            <a:br>
              <a:rPr lang="en-US" b="1" dirty="0"/>
            </a:br>
            <a:endParaRPr lang="en-US" b="1" dirty="0"/>
          </a:p>
        </p:txBody>
      </p:sp>
      <p:sp>
        <p:nvSpPr>
          <p:cNvPr id="4" name="Content Placeholder 3"/>
          <p:cNvSpPr>
            <a:spLocks noGrp="1"/>
          </p:cNvSpPr>
          <p:nvPr>
            <p:ph idx="1"/>
          </p:nvPr>
        </p:nvSpPr>
        <p:spPr/>
        <p:txBody>
          <a:bodyPr/>
          <a:lstStyle/>
          <a:p>
            <a:pPr marL="0" indent="0">
              <a:buNone/>
            </a:pPr>
            <a:endParaRPr lang="en-US" b="1" dirty="0" smtClean="0"/>
          </a:p>
          <a:p>
            <a:r>
              <a:rPr lang="en-US" sz="4000" b="1" dirty="0" smtClean="0"/>
              <a:t>Question: </a:t>
            </a:r>
            <a:r>
              <a:rPr lang="en-US" sz="4000" dirty="0" smtClean="0"/>
              <a:t>What involvement has </a:t>
            </a:r>
          </a:p>
          <a:p>
            <a:pPr marL="0" indent="0">
              <a:buNone/>
            </a:pPr>
            <a:r>
              <a:rPr lang="en-US" sz="4000" dirty="0"/>
              <a:t> </a:t>
            </a:r>
            <a:r>
              <a:rPr lang="en-US" sz="4000" dirty="0" smtClean="0"/>
              <a:t>   Mr. Allison had in other counties?</a:t>
            </a:r>
            <a:endParaRPr lang="en-US" sz="4000" dirty="0"/>
          </a:p>
        </p:txBody>
      </p:sp>
    </p:spTree>
    <p:extLst>
      <p:ext uri="{BB962C8B-B14F-4D97-AF65-F5344CB8AC3E}">
        <p14:creationId xmlns:p14="http://schemas.microsoft.com/office/powerpoint/2010/main" val="1160612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Transylvania County</a:t>
            </a:r>
            <a:endParaRPr lang="en-US" b="1" dirty="0"/>
          </a:p>
        </p:txBody>
      </p:sp>
      <p:sp>
        <p:nvSpPr>
          <p:cNvPr id="3" name="Content Placeholder 2"/>
          <p:cNvSpPr>
            <a:spLocks noGrp="1"/>
          </p:cNvSpPr>
          <p:nvPr>
            <p:ph idx="1"/>
          </p:nvPr>
        </p:nvSpPr>
        <p:spPr>
          <a:xfrm>
            <a:off x="457200" y="1600200"/>
            <a:ext cx="8229600" cy="5029200"/>
          </a:xfrm>
        </p:spPr>
        <p:txBody>
          <a:bodyPr/>
          <a:lstStyle/>
          <a:p>
            <a:r>
              <a:rPr lang="en-US" sz="2000" dirty="0" smtClean="0"/>
              <a:t>Transylvania Economic Director learns of </a:t>
            </a:r>
            <a:r>
              <a:rPr lang="en-US" sz="2000" dirty="0"/>
              <a:t>project through the </a:t>
            </a:r>
            <a:r>
              <a:rPr lang="en-US" sz="2000" dirty="0" err="1"/>
              <a:t>BioFuels</a:t>
            </a:r>
            <a:r>
              <a:rPr lang="en-US" sz="2000" dirty="0"/>
              <a:t> Center of </a:t>
            </a:r>
            <a:r>
              <a:rPr lang="en-US" sz="2000" dirty="0" smtClean="0"/>
              <a:t>NC in April of 2011. The original project appears to turn wood chips into bio diesel.</a:t>
            </a:r>
          </a:p>
          <a:p>
            <a:endParaRPr lang="en-US" sz="2000" dirty="0"/>
          </a:p>
          <a:p>
            <a:r>
              <a:rPr lang="en-US" sz="2000" dirty="0" smtClean="0"/>
              <a:t>Renewable Developers sought land in Transylvania. EDC directs them to the Transylvania Airport and the former </a:t>
            </a:r>
            <a:r>
              <a:rPr lang="en-US" sz="2000" dirty="0" err="1" smtClean="0"/>
              <a:t>Ecusta</a:t>
            </a:r>
            <a:r>
              <a:rPr lang="en-US" sz="2000" dirty="0" smtClean="0"/>
              <a:t> site. Ken Allison owns the airport site.</a:t>
            </a:r>
          </a:p>
          <a:p>
            <a:r>
              <a:rPr lang="en-US" sz="2000" dirty="0"/>
              <a:t>Renewable </a:t>
            </a:r>
            <a:r>
              <a:rPr lang="en-US" sz="2000" dirty="0" smtClean="0"/>
              <a:t>Developers sought to purchase airport site. </a:t>
            </a:r>
          </a:p>
          <a:p>
            <a:endParaRPr lang="en-US" sz="2000" dirty="0" smtClean="0"/>
          </a:p>
          <a:p>
            <a:r>
              <a:rPr lang="en-US" sz="2000" dirty="0" smtClean="0"/>
              <a:t>Over the next two years, the project goes to a waste incineration and diesel burning facility  to place power back on the grid</a:t>
            </a:r>
          </a:p>
          <a:p>
            <a:endParaRPr lang="en-US" sz="2000" dirty="0" smtClean="0"/>
          </a:p>
          <a:p>
            <a:r>
              <a:rPr lang="en-US" sz="2000" dirty="0" smtClean="0"/>
              <a:t>Transylvania County enacts </a:t>
            </a:r>
            <a:r>
              <a:rPr lang="en-US" sz="2000" dirty="0"/>
              <a:t>a moratorium </a:t>
            </a:r>
            <a:r>
              <a:rPr lang="en-US" sz="2000" dirty="0" smtClean="0"/>
              <a:t>–Bio-Mass </a:t>
            </a:r>
            <a:r>
              <a:rPr lang="en-US" sz="2000" dirty="0"/>
              <a:t>Electricity Generating Facility Using a Pyrolysis Process and a Materials Recovery Facility and any Facility Using Municipal Solid Waste as a </a:t>
            </a:r>
            <a:r>
              <a:rPr lang="en-US" sz="2000" dirty="0" smtClean="0"/>
              <a:t>Feedstock-July 22, 2013</a:t>
            </a:r>
          </a:p>
          <a:p>
            <a:pPr marL="0" indent="0">
              <a:buNone/>
            </a:pPr>
            <a:r>
              <a:rPr lang="en-US" sz="2000" dirty="0" smtClean="0"/>
              <a:t> </a:t>
            </a:r>
          </a:p>
        </p:txBody>
      </p:sp>
    </p:spTree>
    <p:extLst>
      <p:ext uri="{BB962C8B-B14F-4D97-AF65-F5344CB8AC3E}">
        <p14:creationId xmlns:p14="http://schemas.microsoft.com/office/powerpoint/2010/main" val="3256325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Town of Fletcher</a:t>
            </a:r>
            <a:endParaRPr lang="en-US" b="1" dirty="0"/>
          </a:p>
        </p:txBody>
      </p:sp>
      <p:sp>
        <p:nvSpPr>
          <p:cNvPr id="3" name="Content Placeholder 2"/>
          <p:cNvSpPr>
            <a:spLocks noGrp="1"/>
          </p:cNvSpPr>
          <p:nvPr>
            <p:ph idx="1"/>
          </p:nvPr>
        </p:nvSpPr>
        <p:spPr>
          <a:xfrm>
            <a:off x="457200" y="1371600"/>
            <a:ext cx="8229600" cy="4953000"/>
          </a:xfrm>
        </p:spPr>
        <p:txBody>
          <a:bodyPr/>
          <a:lstStyle/>
          <a:p>
            <a:pPr marL="0" indent="0">
              <a:buNone/>
            </a:pPr>
            <a:endParaRPr lang="en-US" dirty="0" smtClean="0"/>
          </a:p>
          <a:p>
            <a:r>
              <a:rPr lang="en-US" dirty="0"/>
              <a:t>Regional Recycling </a:t>
            </a:r>
            <a:r>
              <a:rPr lang="en-US" dirty="0" smtClean="0"/>
              <a:t>Solutions, LLC (RRS) </a:t>
            </a:r>
            <a:r>
              <a:rPr lang="en-US" dirty="0"/>
              <a:t>formed by Ken Allison in May of </a:t>
            </a:r>
            <a:r>
              <a:rPr lang="en-US" dirty="0" smtClean="0"/>
              <a:t>2014</a:t>
            </a:r>
          </a:p>
          <a:p>
            <a:r>
              <a:rPr lang="en-US" dirty="0" smtClean="0"/>
              <a:t>RRS found a site in the Extra Territorial Jurisdiction of the Town of Fletcher</a:t>
            </a:r>
          </a:p>
          <a:p>
            <a:r>
              <a:rPr lang="en-US" dirty="0" smtClean="0"/>
              <a:t>RRS met with town officials but decided not to pursue site due to limitations of building site. Town Manager stated they did not have any preliminary objections of the proposed enterprise</a:t>
            </a:r>
            <a:endParaRPr lang="en-US" dirty="0"/>
          </a:p>
        </p:txBody>
      </p:sp>
    </p:spTree>
    <p:extLst>
      <p:ext uri="{BB962C8B-B14F-4D97-AF65-F5344CB8AC3E}">
        <p14:creationId xmlns:p14="http://schemas.microsoft.com/office/powerpoint/2010/main" val="101584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Buncombe County </a:t>
            </a:r>
          </a:p>
        </p:txBody>
      </p:sp>
      <p:sp>
        <p:nvSpPr>
          <p:cNvPr id="3" name="Content Placeholder 2"/>
          <p:cNvSpPr>
            <a:spLocks noGrp="1"/>
          </p:cNvSpPr>
          <p:nvPr>
            <p:ph idx="1"/>
          </p:nvPr>
        </p:nvSpPr>
        <p:spPr/>
        <p:txBody>
          <a:bodyPr/>
          <a:lstStyle/>
          <a:p>
            <a:pPr marL="342900" lvl="1" indent="-342900">
              <a:buFontTx/>
              <a:buChar char="•"/>
            </a:pPr>
            <a:r>
              <a:rPr lang="en-US" b="1" dirty="0">
                <a:solidFill>
                  <a:srgbClr val="674517"/>
                </a:solidFill>
              </a:rPr>
              <a:t>RRS applied for a </a:t>
            </a:r>
            <a:r>
              <a:rPr lang="en-US" b="1" dirty="0" smtClean="0">
                <a:solidFill>
                  <a:srgbClr val="674517"/>
                </a:solidFill>
              </a:rPr>
              <a:t>Conditional </a:t>
            </a:r>
            <a:r>
              <a:rPr lang="en-US" b="1" dirty="0">
                <a:solidFill>
                  <a:srgbClr val="674517"/>
                </a:solidFill>
              </a:rPr>
              <a:t>Use Permit to the Buncombe County Board of Adjustment </a:t>
            </a:r>
            <a:r>
              <a:rPr lang="en-US" b="1" dirty="0" smtClean="0">
                <a:solidFill>
                  <a:srgbClr val="674517"/>
                </a:solidFill>
              </a:rPr>
              <a:t>in March  2015 for 53 acre tract on Pond Road </a:t>
            </a:r>
            <a:endParaRPr lang="en-US" b="1" dirty="0">
              <a:solidFill>
                <a:srgbClr val="674517"/>
              </a:solidFill>
            </a:endParaRPr>
          </a:p>
          <a:p>
            <a:pPr marL="342900" lvl="1" indent="-342900">
              <a:buFontTx/>
              <a:buChar char="•"/>
            </a:pPr>
            <a:endParaRPr lang="en-US" b="1" dirty="0">
              <a:solidFill>
                <a:srgbClr val="674517"/>
              </a:solidFill>
            </a:endParaRPr>
          </a:p>
          <a:p>
            <a:pPr marL="342900" lvl="1" indent="-342900">
              <a:buFontTx/>
              <a:buChar char="•"/>
            </a:pPr>
            <a:r>
              <a:rPr lang="en-US" b="1" dirty="0">
                <a:solidFill>
                  <a:srgbClr val="674517"/>
                </a:solidFill>
              </a:rPr>
              <a:t>Application denied by Board, due to plans not approved by </a:t>
            </a:r>
            <a:r>
              <a:rPr lang="en-US" b="1" dirty="0" smtClean="0">
                <a:solidFill>
                  <a:srgbClr val="674517"/>
                </a:solidFill>
              </a:rPr>
              <a:t>NCDENR on July 8, 2015</a:t>
            </a:r>
            <a:endParaRPr lang="en-US" b="1" dirty="0">
              <a:solidFill>
                <a:srgbClr val="674517"/>
              </a:solidFill>
            </a:endParaRPr>
          </a:p>
          <a:p>
            <a:pPr marL="342900" lvl="1" indent="-342900">
              <a:buFontTx/>
              <a:buChar char="•"/>
            </a:pPr>
            <a:endParaRPr lang="en-US" b="1" dirty="0">
              <a:solidFill>
                <a:srgbClr val="674517"/>
              </a:solidFill>
            </a:endParaRPr>
          </a:p>
          <a:p>
            <a:pPr marL="342900" lvl="1" indent="-342900">
              <a:buFontTx/>
              <a:buChar char="•"/>
            </a:pPr>
            <a:r>
              <a:rPr lang="en-US" b="1" dirty="0">
                <a:solidFill>
                  <a:srgbClr val="674517"/>
                </a:solidFill>
              </a:rPr>
              <a:t>NCDENR will not approve without Buncombe County’s approval  </a:t>
            </a:r>
          </a:p>
          <a:p>
            <a:endParaRPr lang="en-US" dirty="0"/>
          </a:p>
        </p:txBody>
      </p:sp>
    </p:spTree>
    <p:extLst>
      <p:ext uri="{BB962C8B-B14F-4D97-AF65-F5344CB8AC3E}">
        <p14:creationId xmlns:p14="http://schemas.microsoft.com/office/powerpoint/2010/main" val="2643882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724400"/>
          </a:xfrm>
        </p:spPr>
        <p:txBody>
          <a:bodyPr/>
          <a:lstStyle/>
          <a:p>
            <a:r>
              <a:rPr lang="en-US" b="1" dirty="0" smtClean="0"/>
              <a:t>Question: Will the waste from Regional Recycling Solutions (RRS) shorten the life of the Haywood County landfill?</a:t>
            </a:r>
            <a:endParaRPr lang="en-US" b="1" dirty="0"/>
          </a:p>
          <a:p>
            <a:r>
              <a:rPr lang="en-US" b="1" dirty="0" smtClean="0"/>
              <a:t>Answer: No, waste from RRS will be taken to Tennessee.</a:t>
            </a:r>
          </a:p>
          <a:p>
            <a:r>
              <a:rPr lang="en-US" b="1" dirty="0" smtClean="0"/>
              <a:t> Permit does not allow any out of state waste</a:t>
            </a:r>
          </a:p>
          <a:p>
            <a:r>
              <a:rPr lang="en-US" b="1" dirty="0" smtClean="0"/>
              <a:t>Agreement in place that limits tonnage of waste</a:t>
            </a:r>
          </a:p>
          <a:p>
            <a:endParaRPr lang="en-US" b="1" dirty="0"/>
          </a:p>
        </p:txBody>
      </p:sp>
    </p:spTree>
    <p:extLst>
      <p:ext uri="{BB962C8B-B14F-4D97-AF65-F5344CB8AC3E}">
        <p14:creationId xmlns:p14="http://schemas.microsoft.com/office/powerpoint/2010/main" val="3880723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solidFill>
                  <a:srgbClr val="674517"/>
                </a:solidFill>
              </a:rPr>
              <a:t>Question: Why did the Montgomery, Alabama recycling plant close? </a:t>
            </a:r>
          </a:p>
          <a:p>
            <a:r>
              <a:rPr lang="en-US" b="1" dirty="0" smtClean="0">
                <a:solidFill>
                  <a:srgbClr val="674517"/>
                </a:solidFill>
              </a:rPr>
              <a:t>Answer: Due to the decline in commodity pricing,  not to the quality of the product.</a:t>
            </a:r>
            <a:endParaRPr lang="en-US" b="1" dirty="0">
              <a:solidFill>
                <a:srgbClr val="674517"/>
              </a:solidFill>
            </a:endParaRPr>
          </a:p>
          <a:p>
            <a:r>
              <a:rPr lang="en-US" b="1" dirty="0" smtClean="0">
                <a:solidFill>
                  <a:srgbClr val="674517"/>
                </a:solidFill>
              </a:rPr>
              <a:t>The Mayor states that five or six companies have inquired the possibility of taking control of the facility</a:t>
            </a:r>
          </a:p>
          <a:p>
            <a:pPr marL="0" indent="0">
              <a:buNone/>
            </a:pPr>
            <a:r>
              <a:rPr lang="en-US" sz="1600" i="1" dirty="0" smtClean="0">
                <a:solidFill>
                  <a:srgbClr val="674517"/>
                </a:solidFill>
              </a:rPr>
              <a:t>Montgomery Advertiser</a:t>
            </a:r>
            <a:r>
              <a:rPr lang="en-US" dirty="0" smtClean="0">
                <a:solidFill>
                  <a:srgbClr val="674517"/>
                </a:solidFill>
              </a:rPr>
              <a:t>, </a:t>
            </a:r>
            <a:r>
              <a:rPr lang="en-US" sz="1600" dirty="0" smtClean="0">
                <a:solidFill>
                  <a:srgbClr val="674517"/>
                </a:solidFill>
              </a:rPr>
              <a:t>October 5 &amp; 23, 2015</a:t>
            </a:r>
          </a:p>
          <a:p>
            <a:endParaRPr lang="en-US" dirty="0" smtClean="0">
              <a:solidFill>
                <a:srgbClr val="674517"/>
              </a:solidFill>
            </a:endParaRPr>
          </a:p>
          <a:p>
            <a:endParaRPr lang="en-US" dirty="0">
              <a:solidFill>
                <a:srgbClr val="674517"/>
              </a:solidFill>
            </a:endParaRPr>
          </a:p>
          <a:p>
            <a:endParaRPr lang="en-US" dirty="0" smtClean="0">
              <a:solidFill>
                <a:srgbClr val="674517"/>
              </a:solidFill>
            </a:endParaRPr>
          </a:p>
          <a:p>
            <a:endParaRPr lang="en-US" dirty="0"/>
          </a:p>
        </p:txBody>
      </p:sp>
    </p:spTree>
    <p:extLst>
      <p:ext uri="{BB962C8B-B14F-4D97-AF65-F5344CB8AC3E}">
        <p14:creationId xmlns:p14="http://schemas.microsoft.com/office/powerpoint/2010/main" val="2696025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Competitors </a:t>
            </a:r>
            <a:endParaRPr lang="en-US" b="1" dirty="0"/>
          </a:p>
        </p:txBody>
      </p:sp>
      <p:sp>
        <p:nvSpPr>
          <p:cNvPr id="3" name="Content Placeholder 2"/>
          <p:cNvSpPr>
            <a:spLocks noGrp="1"/>
          </p:cNvSpPr>
          <p:nvPr>
            <p:ph idx="1"/>
          </p:nvPr>
        </p:nvSpPr>
        <p:spPr>
          <a:xfrm>
            <a:off x="457200" y="1295400"/>
            <a:ext cx="8229600" cy="4830763"/>
          </a:xfrm>
        </p:spPr>
        <p:txBody>
          <a:bodyPr/>
          <a:lstStyle/>
          <a:p>
            <a:r>
              <a:rPr lang="en-US" dirty="0" smtClean="0"/>
              <a:t>Pratt Industries stated they are not a competitor. </a:t>
            </a:r>
          </a:p>
          <a:p>
            <a:r>
              <a:rPr lang="en-US" dirty="0"/>
              <a:t>T</a:t>
            </a:r>
            <a:r>
              <a:rPr lang="en-US" dirty="0" smtClean="0"/>
              <a:t>hey have four plants within a three hour drive of Haywood County and a gasifying plant in their Conyers, Georgia facility to burn residual by-product from their production facility.</a:t>
            </a:r>
            <a:endParaRPr lang="en-US" dirty="0"/>
          </a:p>
          <a:p>
            <a:r>
              <a:rPr lang="en-US" dirty="0" smtClean="0"/>
              <a:t>The other two recycling facilities in WNC do not operate with a bag breaker and do not have  newer technologies  </a:t>
            </a:r>
            <a:endParaRPr lang="en-US" dirty="0"/>
          </a:p>
          <a:p>
            <a:pPr marL="0" indent="0">
              <a:buNone/>
            </a:pPr>
            <a:r>
              <a:rPr lang="en-US" dirty="0" smtClean="0"/>
              <a:t>         </a:t>
            </a:r>
          </a:p>
        </p:txBody>
      </p:sp>
    </p:spTree>
    <p:extLst>
      <p:ext uri="{BB962C8B-B14F-4D97-AF65-F5344CB8AC3E}">
        <p14:creationId xmlns:p14="http://schemas.microsoft.com/office/powerpoint/2010/main" val="640263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Tax Incentives / Exemptions </a:t>
            </a:r>
            <a:endParaRPr lang="en-US" b="1" dirty="0"/>
          </a:p>
        </p:txBody>
      </p:sp>
      <p:sp>
        <p:nvSpPr>
          <p:cNvPr id="3" name="Content Placeholder 2"/>
          <p:cNvSpPr>
            <a:spLocks noGrp="1"/>
          </p:cNvSpPr>
          <p:nvPr>
            <p:ph idx="1"/>
          </p:nvPr>
        </p:nvSpPr>
        <p:spPr>
          <a:xfrm>
            <a:off x="457200" y="1295400"/>
            <a:ext cx="8229600" cy="5257800"/>
          </a:xfrm>
        </p:spPr>
        <p:txBody>
          <a:bodyPr/>
          <a:lstStyle/>
          <a:p>
            <a:endParaRPr lang="en-US" sz="2800" b="1" dirty="0" smtClean="0"/>
          </a:p>
          <a:p>
            <a:r>
              <a:rPr lang="en-US" sz="2800" b="1" dirty="0" smtClean="0"/>
              <a:t>Recycling </a:t>
            </a:r>
            <a:r>
              <a:rPr lang="en-US" sz="2800" b="1" dirty="0"/>
              <a:t>Facilities are entitled to a local exemption of taxes on equipment, building and real property of the building per </a:t>
            </a:r>
            <a:r>
              <a:rPr lang="en-US" sz="2800" b="1" dirty="0" smtClean="0"/>
              <a:t>NCGS 105-275(8).</a:t>
            </a:r>
            <a:endParaRPr lang="en-US" sz="2800" b="1" dirty="0"/>
          </a:p>
          <a:p>
            <a:pPr marL="0" indent="0">
              <a:buNone/>
            </a:pPr>
            <a:endParaRPr lang="en-US" sz="2800" b="1" dirty="0" smtClean="0"/>
          </a:p>
          <a:p>
            <a:r>
              <a:rPr lang="en-US" sz="2800" b="1" dirty="0" smtClean="0"/>
              <a:t>Regional Recycling Solutions (RRS) has agreed in an alternative offer </a:t>
            </a:r>
            <a:r>
              <a:rPr lang="en-US" sz="2800" b="1" dirty="0"/>
              <a:t>to pay full market value of the property at $780,000 and will not receive any additional incentives from the </a:t>
            </a:r>
            <a:r>
              <a:rPr lang="en-US" sz="2800" b="1" dirty="0" smtClean="0"/>
              <a:t>County. RRS has now indicated they will ask for the exemption.</a:t>
            </a:r>
          </a:p>
          <a:p>
            <a:endParaRPr lang="en-US" sz="2800" b="1" dirty="0"/>
          </a:p>
          <a:p>
            <a:endParaRPr lang="en-US" sz="2800" b="1" dirty="0"/>
          </a:p>
          <a:p>
            <a:pPr marL="0" indent="0">
              <a:buNone/>
            </a:pPr>
            <a:endParaRPr lang="en-US" sz="2800" b="1" dirty="0" smtClean="0"/>
          </a:p>
        </p:txBody>
      </p:sp>
    </p:spTree>
    <p:extLst>
      <p:ext uri="{BB962C8B-B14F-4D97-AF65-F5344CB8AC3E}">
        <p14:creationId xmlns:p14="http://schemas.microsoft.com/office/powerpoint/2010/main" val="1775997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4400" b="1" dirty="0"/>
              <a:t>Regional Recycling </a:t>
            </a:r>
            <a:r>
              <a:rPr lang="en-US" sz="4400" b="1" dirty="0" smtClean="0"/>
              <a:t>Solutions</a:t>
            </a:r>
          </a:p>
          <a:p>
            <a:pPr marL="0" indent="0">
              <a:buNone/>
            </a:pPr>
            <a:r>
              <a:rPr lang="en-US" sz="4400" b="1" dirty="0"/>
              <a:t>&amp;</a:t>
            </a:r>
            <a:r>
              <a:rPr lang="en-US" sz="4400" b="1" dirty="0" smtClean="0"/>
              <a:t> </a:t>
            </a:r>
            <a:r>
              <a:rPr lang="en-US" sz="4400" b="1" dirty="0" err="1" smtClean="0"/>
              <a:t>Stadler</a:t>
            </a:r>
            <a:r>
              <a:rPr lang="en-US" sz="4400" b="1" dirty="0" smtClean="0"/>
              <a:t> have worked together to develop operational plan for the facility </a:t>
            </a:r>
          </a:p>
        </p:txBody>
      </p:sp>
    </p:spTree>
    <p:extLst>
      <p:ext uri="{BB962C8B-B14F-4D97-AF65-F5344CB8AC3E}">
        <p14:creationId xmlns:p14="http://schemas.microsoft.com/office/powerpoint/2010/main" val="4143937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b="1" dirty="0" smtClean="0"/>
          </a:p>
          <a:p>
            <a:r>
              <a:rPr lang="en-US" b="1" dirty="0" smtClean="0"/>
              <a:t>STADLER</a:t>
            </a:r>
            <a:r>
              <a:rPr lang="en-US" b="1" dirty="0"/>
              <a:t>® </a:t>
            </a:r>
            <a:r>
              <a:rPr lang="en-US" b="1" dirty="0" err="1"/>
              <a:t>Anlagenbau</a:t>
            </a:r>
            <a:r>
              <a:rPr lang="en-US" b="1" dirty="0"/>
              <a:t> GmbH is dedicated to the planning, production and assembly of sorting systems and components for the waste disposal and recycling </a:t>
            </a:r>
            <a:r>
              <a:rPr lang="en-US" b="1" dirty="0" smtClean="0"/>
              <a:t>industry world-wide</a:t>
            </a:r>
            <a:endParaRPr lang="en-US" b="1" dirty="0"/>
          </a:p>
        </p:txBody>
      </p:sp>
    </p:spTree>
    <p:extLst>
      <p:ext uri="{BB962C8B-B14F-4D97-AF65-F5344CB8AC3E}">
        <p14:creationId xmlns:p14="http://schemas.microsoft.com/office/powerpoint/2010/main" val="2225315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Stadler</a:t>
            </a:r>
            <a:r>
              <a:rPr lang="en-US" dirty="0"/>
              <a:t> </a:t>
            </a:r>
          </a:p>
        </p:txBody>
      </p:sp>
      <p:sp>
        <p:nvSpPr>
          <p:cNvPr id="3" name="Content Placeholder 2"/>
          <p:cNvSpPr>
            <a:spLocks noGrp="1"/>
          </p:cNvSpPr>
          <p:nvPr>
            <p:ph idx="1"/>
          </p:nvPr>
        </p:nvSpPr>
        <p:spPr/>
        <p:txBody>
          <a:bodyPr/>
          <a:lstStyle/>
          <a:p>
            <a:r>
              <a:rPr lang="en-US" dirty="0" err="1" smtClean="0"/>
              <a:t>Stadler</a:t>
            </a:r>
            <a:r>
              <a:rPr lang="en-US" dirty="0" smtClean="0"/>
              <a:t> has over 200 recycling and solid waste facilities in Europe</a:t>
            </a:r>
          </a:p>
          <a:p>
            <a:endParaRPr lang="en-US" dirty="0"/>
          </a:p>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72390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890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Stadler</a:t>
            </a:r>
            <a:r>
              <a:rPr lang="en-US" dirty="0" smtClean="0"/>
              <a:t> North America Sites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05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67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4517"/>
                </a:solidFill>
              </a:rPr>
              <a:t>Regional Recycling Solutions</a:t>
            </a:r>
            <a:endParaRPr lang="en-US" dirty="0"/>
          </a:p>
        </p:txBody>
      </p:sp>
      <p:sp>
        <p:nvSpPr>
          <p:cNvPr id="3" name="Content Placeholder 2"/>
          <p:cNvSpPr>
            <a:spLocks noGrp="1"/>
          </p:cNvSpPr>
          <p:nvPr>
            <p:ph idx="1"/>
          </p:nvPr>
        </p:nvSpPr>
        <p:spPr/>
        <p:txBody>
          <a:bodyPr/>
          <a:lstStyle/>
          <a:p>
            <a:r>
              <a:rPr lang="en-US" dirty="0"/>
              <a:t>Question</a:t>
            </a:r>
            <a:r>
              <a:rPr lang="en-US" dirty="0" smtClean="0"/>
              <a:t>: What will be the standard </a:t>
            </a:r>
            <a:r>
              <a:rPr lang="en-US" dirty="0"/>
              <a:t>operating </a:t>
            </a:r>
            <a:r>
              <a:rPr lang="en-US" dirty="0" smtClean="0"/>
              <a:t>hours? </a:t>
            </a:r>
            <a:endParaRPr lang="en-US" dirty="0"/>
          </a:p>
          <a:p>
            <a:pPr marL="0" indent="0">
              <a:buNone/>
            </a:pPr>
            <a:endParaRPr lang="en-US" dirty="0"/>
          </a:p>
          <a:p>
            <a:r>
              <a:rPr lang="en-US" dirty="0"/>
              <a:t>Answer: </a:t>
            </a:r>
            <a:r>
              <a:rPr lang="en-US" dirty="0" smtClean="0"/>
              <a:t>7am until 4pm</a:t>
            </a:r>
          </a:p>
          <a:p>
            <a:endParaRPr lang="en-US" dirty="0"/>
          </a:p>
          <a:p>
            <a:r>
              <a:rPr lang="en-US" dirty="0"/>
              <a:t>Answer provided </a:t>
            </a:r>
            <a:r>
              <a:rPr lang="en-US" dirty="0" smtClean="0"/>
              <a:t>by Regional </a:t>
            </a:r>
            <a:r>
              <a:rPr lang="en-US" dirty="0"/>
              <a:t>Recycling Solutions</a:t>
            </a:r>
          </a:p>
          <a:p>
            <a:endParaRPr lang="en-US" dirty="0"/>
          </a:p>
          <a:p>
            <a:endParaRPr lang="en-US" dirty="0"/>
          </a:p>
        </p:txBody>
      </p:sp>
    </p:spTree>
    <p:extLst>
      <p:ext uri="{BB962C8B-B14F-4D97-AF65-F5344CB8AC3E}">
        <p14:creationId xmlns:p14="http://schemas.microsoft.com/office/powerpoint/2010/main" val="3192996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4517"/>
                </a:solidFill>
              </a:rPr>
              <a:t>Regional Recycling Solutions</a:t>
            </a:r>
            <a:endParaRPr lang="en-US" dirty="0"/>
          </a:p>
        </p:txBody>
      </p:sp>
      <p:sp>
        <p:nvSpPr>
          <p:cNvPr id="3" name="Content Placeholder 2"/>
          <p:cNvSpPr>
            <a:spLocks noGrp="1"/>
          </p:cNvSpPr>
          <p:nvPr>
            <p:ph idx="1"/>
          </p:nvPr>
        </p:nvSpPr>
        <p:spPr>
          <a:xfrm>
            <a:off x="457200" y="1600200"/>
            <a:ext cx="8229600" cy="4876800"/>
          </a:xfrm>
        </p:spPr>
        <p:txBody>
          <a:bodyPr/>
          <a:lstStyle/>
          <a:p>
            <a:pPr marL="0" indent="0">
              <a:buNone/>
            </a:pPr>
            <a:endParaRPr lang="en-US" dirty="0" smtClean="0"/>
          </a:p>
          <a:p>
            <a:r>
              <a:rPr lang="en-US" b="1" dirty="0" smtClean="0"/>
              <a:t>Question: </a:t>
            </a:r>
            <a:r>
              <a:rPr lang="en-US" dirty="0" smtClean="0"/>
              <a:t>Who will operate the facility?</a:t>
            </a:r>
          </a:p>
          <a:p>
            <a:endParaRPr lang="en-US" dirty="0"/>
          </a:p>
          <a:p>
            <a:r>
              <a:rPr lang="en-US" b="1" dirty="0" smtClean="0"/>
              <a:t>Answer:</a:t>
            </a:r>
            <a:r>
              <a:rPr lang="en-US" dirty="0" smtClean="0"/>
              <a:t> </a:t>
            </a:r>
            <a:r>
              <a:rPr lang="en-US" sz="3000" dirty="0" smtClean="0"/>
              <a:t>RRS’ team has over 100 years in recycling and MRF management. The plant manager will be trained in Germany for two months. </a:t>
            </a:r>
            <a:r>
              <a:rPr lang="en-US" sz="3000" dirty="0" err="1" smtClean="0"/>
              <a:t>Stadler</a:t>
            </a:r>
            <a:r>
              <a:rPr lang="en-US" sz="3000" dirty="0" smtClean="0"/>
              <a:t> employees will be at the opening of facility for several weeks to train </a:t>
            </a:r>
            <a:r>
              <a:rPr lang="en-US" sz="3000" smtClean="0"/>
              <a:t>all personnel. </a:t>
            </a:r>
            <a:endParaRPr lang="en-US" sz="3000" dirty="0" smtClean="0"/>
          </a:p>
          <a:p>
            <a:r>
              <a:rPr lang="en-US" sz="2800" dirty="0"/>
              <a:t>Answer provided by Regional Recycling Solutions</a:t>
            </a:r>
          </a:p>
          <a:p>
            <a:endParaRPr lang="en-US" sz="3000" dirty="0"/>
          </a:p>
        </p:txBody>
      </p:sp>
    </p:spTree>
    <p:extLst>
      <p:ext uri="{BB962C8B-B14F-4D97-AF65-F5344CB8AC3E}">
        <p14:creationId xmlns:p14="http://schemas.microsoft.com/office/powerpoint/2010/main" val="3601314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4517"/>
                </a:solidFill>
              </a:rPr>
              <a:t>Regional Recycling Solutions</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dirty="0" smtClean="0"/>
          </a:p>
          <a:p>
            <a:r>
              <a:rPr lang="en-US" dirty="0" smtClean="0"/>
              <a:t>Question: Will local people </a:t>
            </a:r>
            <a:r>
              <a:rPr lang="en-US" dirty="0"/>
              <a:t>from Haywood County </a:t>
            </a:r>
            <a:r>
              <a:rPr lang="en-US" dirty="0" smtClean="0"/>
              <a:t>be hired to work at RRS?</a:t>
            </a:r>
          </a:p>
          <a:p>
            <a:endParaRPr lang="en-US" dirty="0"/>
          </a:p>
          <a:p>
            <a:r>
              <a:rPr lang="en-US" dirty="0" smtClean="0"/>
              <a:t>Answer: RRS anticipates about 90% of the workforce will be from Haywood County</a:t>
            </a:r>
          </a:p>
          <a:p>
            <a:pPr marL="0" indent="0">
              <a:buNone/>
            </a:pPr>
            <a:endParaRPr lang="en-US" dirty="0" smtClean="0"/>
          </a:p>
          <a:p>
            <a:r>
              <a:rPr lang="en-US" dirty="0" smtClean="0"/>
              <a:t>Answer </a:t>
            </a:r>
            <a:r>
              <a:rPr lang="en-US" dirty="0"/>
              <a:t>provided </a:t>
            </a:r>
            <a:r>
              <a:rPr lang="en-US" dirty="0" smtClean="0"/>
              <a:t>by Regional </a:t>
            </a:r>
            <a:r>
              <a:rPr lang="en-US" dirty="0"/>
              <a:t>Recycling Solutions</a:t>
            </a:r>
          </a:p>
          <a:p>
            <a:endParaRPr lang="en-US" dirty="0"/>
          </a:p>
        </p:txBody>
      </p:sp>
    </p:spTree>
    <p:extLst>
      <p:ext uri="{BB962C8B-B14F-4D97-AF65-F5344CB8AC3E}">
        <p14:creationId xmlns:p14="http://schemas.microsoft.com/office/powerpoint/2010/main" val="3937868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4517"/>
                </a:solidFill>
              </a:rPr>
              <a:t>Regional Recycling Solutions</a:t>
            </a:r>
            <a:endParaRPr lang="en-US" dirty="0"/>
          </a:p>
        </p:txBody>
      </p:sp>
      <p:sp>
        <p:nvSpPr>
          <p:cNvPr id="3" name="Content Placeholder 2"/>
          <p:cNvSpPr>
            <a:spLocks noGrp="1"/>
          </p:cNvSpPr>
          <p:nvPr>
            <p:ph idx="1"/>
          </p:nvPr>
        </p:nvSpPr>
        <p:spPr/>
        <p:txBody>
          <a:bodyPr/>
          <a:lstStyle/>
          <a:p>
            <a:r>
              <a:rPr lang="en-US" b="1" dirty="0" smtClean="0"/>
              <a:t>Question:</a:t>
            </a:r>
            <a:r>
              <a:rPr lang="en-US" dirty="0" smtClean="0"/>
              <a:t> Why </a:t>
            </a:r>
            <a:r>
              <a:rPr lang="en-US" dirty="0"/>
              <a:t>does </a:t>
            </a:r>
            <a:r>
              <a:rPr lang="en-US" dirty="0" smtClean="0"/>
              <a:t>this facility need </a:t>
            </a:r>
            <a:r>
              <a:rPr lang="en-US" dirty="0"/>
              <a:t>a permit? </a:t>
            </a:r>
          </a:p>
          <a:p>
            <a:pPr marL="0" indent="0">
              <a:buNone/>
            </a:pPr>
            <a:endParaRPr lang="en-US" dirty="0"/>
          </a:p>
          <a:p>
            <a:r>
              <a:rPr lang="en-US" b="1" dirty="0"/>
              <a:t>Answer:</a:t>
            </a:r>
            <a:r>
              <a:rPr lang="en-US" dirty="0"/>
              <a:t> </a:t>
            </a:r>
            <a:r>
              <a:rPr lang="en-US" dirty="0" smtClean="0"/>
              <a:t>Since a limited amount of waste will come in to the facility, a permit is required by NCDEQ. Being permitted will give better oversite to the operations</a:t>
            </a:r>
          </a:p>
          <a:p>
            <a:r>
              <a:rPr lang="en-US" dirty="0"/>
              <a:t>Answer provided </a:t>
            </a:r>
            <a:r>
              <a:rPr lang="en-US" dirty="0" smtClean="0"/>
              <a:t>by Regional </a:t>
            </a:r>
            <a:r>
              <a:rPr lang="en-US" dirty="0"/>
              <a:t>Recycling Solutions</a:t>
            </a:r>
          </a:p>
          <a:p>
            <a:endParaRPr lang="en-US" dirty="0"/>
          </a:p>
          <a:p>
            <a:endParaRPr lang="en-US" dirty="0"/>
          </a:p>
        </p:txBody>
      </p:sp>
    </p:spTree>
    <p:extLst>
      <p:ext uri="{BB962C8B-B14F-4D97-AF65-F5344CB8AC3E}">
        <p14:creationId xmlns:p14="http://schemas.microsoft.com/office/powerpoint/2010/main" val="2698801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4517"/>
                </a:solidFill>
              </a:rPr>
              <a:t>Regional Recycling Solutions</a:t>
            </a:r>
            <a:endParaRPr lang="en-US" dirty="0"/>
          </a:p>
        </p:txBody>
      </p:sp>
      <p:sp>
        <p:nvSpPr>
          <p:cNvPr id="3" name="Content Placeholder 2"/>
          <p:cNvSpPr>
            <a:spLocks noGrp="1"/>
          </p:cNvSpPr>
          <p:nvPr>
            <p:ph idx="1"/>
          </p:nvPr>
        </p:nvSpPr>
        <p:spPr/>
        <p:txBody>
          <a:bodyPr/>
          <a:lstStyle/>
          <a:p>
            <a:r>
              <a:rPr lang="en-US" b="1" dirty="0"/>
              <a:t>Question</a:t>
            </a:r>
            <a:r>
              <a:rPr lang="en-US" b="1" dirty="0" smtClean="0"/>
              <a:t>:</a:t>
            </a:r>
            <a:r>
              <a:rPr lang="en-US" dirty="0" smtClean="0"/>
              <a:t> Where will the material that is unusable be transported to?</a:t>
            </a:r>
            <a:endParaRPr lang="en-US" dirty="0"/>
          </a:p>
          <a:p>
            <a:endParaRPr lang="en-US" dirty="0"/>
          </a:p>
          <a:p>
            <a:r>
              <a:rPr lang="en-US" b="1" dirty="0"/>
              <a:t>Answer:</a:t>
            </a:r>
            <a:r>
              <a:rPr lang="en-US" dirty="0"/>
              <a:t> </a:t>
            </a:r>
            <a:r>
              <a:rPr lang="en-US" dirty="0" smtClean="0"/>
              <a:t>A landfill in Tennessee</a:t>
            </a:r>
          </a:p>
          <a:p>
            <a:endParaRPr lang="en-US" dirty="0" smtClean="0"/>
          </a:p>
          <a:p>
            <a:r>
              <a:rPr lang="en-US" dirty="0" smtClean="0"/>
              <a:t>Answer provided by Regional </a:t>
            </a:r>
            <a:r>
              <a:rPr lang="en-US" dirty="0"/>
              <a:t>Recycling Solutions</a:t>
            </a:r>
          </a:p>
          <a:p>
            <a:endParaRPr lang="en-US" dirty="0"/>
          </a:p>
          <a:p>
            <a:endParaRPr lang="en-US" dirty="0"/>
          </a:p>
        </p:txBody>
      </p:sp>
    </p:spTree>
    <p:extLst>
      <p:ext uri="{BB962C8B-B14F-4D97-AF65-F5344CB8AC3E}">
        <p14:creationId xmlns:p14="http://schemas.microsoft.com/office/powerpoint/2010/main" val="2523828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4517"/>
                </a:solidFill>
              </a:rPr>
              <a:t>Regional Recycling Solutions</a:t>
            </a:r>
            <a:endParaRPr lang="en-US" dirty="0"/>
          </a:p>
        </p:txBody>
      </p:sp>
      <p:sp>
        <p:nvSpPr>
          <p:cNvPr id="3" name="Content Placeholder 2"/>
          <p:cNvSpPr>
            <a:spLocks noGrp="1"/>
          </p:cNvSpPr>
          <p:nvPr>
            <p:ph idx="1"/>
          </p:nvPr>
        </p:nvSpPr>
        <p:spPr/>
        <p:txBody>
          <a:bodyPr/>
          <a:lstStyle/>
          <a:p>
            <a:r>
              <a:rPr lang="en-US" b="1" dirty="0" smtClean="0"/>
              <a:t>Question:</a:t>
            </a:r>
            <a:r>
              <a:rPr lang="en-US" dirty="0" smtClean="0"/>
              <a:t> What </a:t>
            </a:r>
            <a:r>
              <a:rPr lang="en-US" dirty="0"/>
              <a:t>processes will be going on in the different phases of the </a:t>
            </a:r>
            <a:r>
              <a:rPr lang="en-US" dirty="0" smtClean="0"/>
              <a:t>project?</a:t>
            </a:r>
            <a:endParaRPr lang="en-US" dirty="0"/>
          </a:p>
          <a:p>
            <a:r>
              <a:rPr lang="en-US" b="1" dirty="0"/>
              <a:t>Answer:</a:t>
            </a:r>
            <a:r>
              <a:rPr lang="en-US" dirty="0"/>
              <a:t> </a:t>
            </a:r>
            <a:r>
              <a:rPr lang="en-US" dirty="0" smtClean="0"/>
              <a:t>All proposed facilities will be baling</a:t>
            </a:r>
            <a:r>
              <a:rPr lang="en-US" dirty="0"/>
              <a:t>, separating commercial </a:t>
            </a:r>
            <a:r>
              <a:rPr lang="en-US" dirty="0" smtClean="0"/>
              <a:t>recyclables, </a:t>
            </a:r>
            <a:r>
              <a:rPr lang="en-US" dirty="0"/>
              <a:t>processing single </a:t>
            </a:r>
            <a:r>
              <a:rPr lang="en-US" dirty="0" smtClean="0"/>
              <a:t>stream materials and opening </a:t>
            </a:r>
            <a:r>
              <a:rPr lang="en-US" dirty="0"/>
              <a:t>bagged </a:t>
            </a:r>
            <a:r>
              <a:rPr lang="en-US" dirty="0" smtClean="0"/>
              <a:t>material</a:t>
            </a:r>
          </a:p>
          <a:p>
            <a:r>
              <a:rPr lang="en-US" dirty="0" smtClean="0"/>
              <a:t>Answer </a:t>
            </a:r>
            <a:r>
              <a:rPr lang="en-US" dirty="0"/>
              <a:t>provided </a:t>
            </a:r>
            <a:r>
              <a:rPr lang="en-US" dirty="0" smtClean="0"/>
              <a:t>by Regional </a:t>
            </a:r>
            <a:r>
              <a:rPr lang="en-US" dirty="0"/>
              <a:t>Recycling Solutions</a:t>
            </a:r>
          </a:p>
          <a:p>
            <a:endParaRPr lang="en-US" dirty="0"/>
          </a:p>
          <a:p>
            <a:endParaRPr lang="en-US" dirty="0"/>
          </a:p>
          <a:p>
            <a:endParaRPr lang="en-US" dirty="0"/>
          </a:p>
        </p:txBody>
      </p:sp>
    </p:spTree>
    <p:extLst>
      <p:ext uri="{BB962C8B-B14F-4D97-AF65-F5344CB8AC3E}">
        <p14:creationId xmlns:p14="http://schemas.microsoft.com/office/powerpoint/2010/main" val="2811849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00600"/>
          </a:xfrm>
        </p:spPr>
        <p:txBody>
          <a:bodyPr/>
          <a:lstStyle/>
          <a:p>
            <a:r>
              <a:rPr lang="en-US" dirty="0" smtClean="0">
                <a:solidFill>
                  <a:srgbClr val="000000"/>
                </a:solidFill>
                <a:latin typeface="Lyon"/>
              </a:rPr>
              <a:t> </a:t>
            </a:r>
            <a:r>
              <a:rPr lang="en-US" dirty="0">
                <a:latin typeface="Lyon"/>
              </a:rPr>
              <a:t>N.C. Department of Environmental Quality has documented a consistent increase in the number of our residents who work in the recycling industry. Recycling employment grew 5 percent during the recent recession and continues to grow, as evidenced by the record 17,000 private recycling jobs North Carolina now boasts</a:t>
            </a:r>
            <a:r>
              <a:rPr lang="en-US" dirty="0" smtClean="0">
                <a:latin typeface="Lyon"/>
              </a:rPr>
              <a:t>.</a:t>
            </a:r>
          </a:p>
          <a:p>
            <a:r>
              <a:rPr lang="en-US" sz="1400" dirty="0">
                <a:solidFill>
                  <a:srgbClr val="000000"/>
                </a:solidFill>
                <a:latin typeface="Arial"/>
              </a:rPr>
              <a:t/>
            </a:r>
            <a:br>
              <a:rPr lang="en-US" sz="1400" dirty="0">
                <a:solidFill>
                  <a:srgbClr val="000000"/>
                </a:solidFill>
                <a:latin typeface="Arial"/>
              </a:rPr>
            </a:br>
            <a:r>
              <a:rPr lang="en-US" sz="1400" dirty="0" smtClean="0">
                <a:solidFill>
                  <a:srgbClr val="000000"/>
                </a:solidFill>
                <a:latin typeface="Arial"/>
                <a:hlinkClick r:id="rId2"/>
              </a:rPr>
              <a:t>http</a:t>
            </a:r>
            <a:r>
              <a:rPr lang="en-US" sz="1400" dirty="0">
                <a:solidFill>
                  <a:srgbClr val="000000"/>
                </a:solidFill>
                <a:latin typeface="Arial"/>
                <a:hlinkClick r:id="rId2"/>
              </a:rPr>
              <a:t>://</a:t>
            </a:r>
            <a:r>
              <a:rPr lang="en-US" sz="1400" dirty="0" smtClean="0">
                <a:solidFill>
                  <a:srgbClr val="000000"/>
                </a:solidFill>
                <a:latin typeface="Arial"/>
                <a:hlinkClick r:id="rId2"/>
              </a:rPr>
              <a:t>www.newsobserver.com/opinion/letters-to-the-editor/article</a:t>
            </a:r>
            <a:r>
              <a:rPr lang="en-US" sz="1400" dirty="0" smtClean="0">
                <a:solidFill>
                  <a:srgbClr val="000000"/>
                </a:solidFill>
                <a:latin typeface="Arial"/>
              </a:rPr>
              <a:t>. </a:t>
            </a:r>
            <a:r>
              <a:rPr lang="en-US" sz="1400" dirty="0" smtClean="0">
                <a:latin typeface="Arial"/>
              </a:rPr>
              <a:t>Scott </a:t>
            </a:r>
            <a:r>
              <a:rPr lang="en-US" sz="1400" dirty="0" err="1" smtClean="0">
                <a:latin typeface="Arial"/>
              </a:rPr>
              <a:t>Mouw</a:t>
            </a:r>
            <a:r>
              <a:rPr lang="en-US" sz="1400" dirty="0" smtClean="0">
                <a:latin typeface="Arial"/>
              </a:rPr>
              <a:t>, Director of NC </a:t>
            </a:r>
            <a:r>
              <a:rPr lang="en-US" sz="1400" dirty="0" err="1" smtClean="0">
                <a:latin typeface="Arial"/>
              </a:rPr>
              <a:t>Recycyling</a:t>
            </a:r>
            <a:endParaRPr lang="en-US" sz="1400" dirty="0">
              <a:latin typeface="Arial"/>
            </a:endParaRPr>
          </a:p>
          <a:p>
            <a:endParaRPr lang="en-US" dirty="0"/>
          </a:p>
        </p:txBody>
      </p:sp>
    </p:spTree>
    <p:extLst>
      <p:ext uri="{BB962C8B-B14F-4D97-AF65-F5344CB8AC3E}">
        <p14:creationId xmlns:p14="http://schemas.microsoft.com/office/powerpoint/2010/main" val="3171968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Question: Will there be more waste coming into Haywood County? </a:t>
            </a:r>
          </a:p>
          <a:p>
            <a:endParaRPr lang="en-US" dirty="0"/>
          </a:p>
          <a:p>
            <a:r>
              <a:rPr lang="en-US" dirty="0" smtClean="0"/>
              <a:t>Answer: Yes, but the waste will be transported and shipped to TN</a:t>
            </a:r>
          </a:p>
          <a:p>
            <a:endParaRPr lang="en-US" dirty="0" smtClean="0"/>
          </a:p>
          <a:p>
            <a:r>
              <a:rPr lang="en-US" dirty="0"/>
              <a:t>Answer provided </a:t>
            </a:r>
            <a:r>
              <a:rPr lang="en-US" dirty="0" smtClean="0"/>
              <a:t>by Regional </a:t>
            </a:r>
            <a:r>
              <a:rPr lang="en-US" dirty="0"/>
              <a:t>Recycling Solutions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29697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4517"/>
                </a:solidFill>
              </a:rPr>
              <a:t>Regional Recycling Solutions</a:t>
            </a:r>
            <a:endParaRPr lang="en-US" dirty="0"/>
          </a:p>
        </p:txBody>
      </p:sp>
      <p:sp>
        <p:nvSpPr>
          <p:cNvPr id="3" name="Content Placeholder 2"/>
          <p:cNvSpPr>
            <a:spLocks noGrp="1"/>
          </p:cNvSpPr>
          <p:nvPr>
            <p:ph idx="1"/>
          </p:nvPr>
        </p:nvSpPr>
        <p:spPr/>
        <p:txBody>
          <a:bodyPr/>
          <a:lstStyle/>
          <a:p>
            <a:r>
              <a:rPr lang="en-US" dirty="0" smtClean="0">
                <a:solidFill>
                  <a:srgbClr val="674517"/>
                </a:solidFill>
              </a:rPr>
              <a:t>Question: </a:t>
            </a:r>
            <a:r>
              <a:rPr lang="en-US" dirty="0" smtClean="0"/>
              <a:t>How will the </a:t>
            </a:r>
            <a:r>
              <a:rPr lang="en-US" dirty="0"/>
              <a:t>processing </a:t>
            </a:r>
            <a:r>
              <a:rPr lang="en-US" dirty="0" smtClean="0"/>
              <a:t>protect </a:t>
            </a:r>
            <a:r>
              <a:rPr lang="en-US" dirty="0"/>
              <a:t>the paper and </a:t>
            </a:r>
            <a:r>
              <a:rPr lang="en-US" dirty="0" smtClean="0"/>
              <a:t>cardboard</a:t>
            </a:r>
            <a:r>
              <a:rPr lang="en-US" dirty="0"/>
              <a:t>?</a:t>
            </a:r>
            <a:endParaRPr lang="en-US" dirty="0">
              <a:solidFill>
                <a:srgbClr val="674517"/>
              </a:solidFill>
            </a:endParaRPr>
          </a:p>
          <a:p>
            <a:pPr lvl="0"/>
            <a:r>
              <a:rPr lang="en-US" dirty="0">
                <a:solidFill>
                  <a:srgbClr val="674517"/>
                </a:solidFill>
              </a:rPr>
              <a:t>Answer</a:t>
            </a:r>
            <a:r>
              <a:rPr lang="en-US" dirty="0" smtClean="0">
                <a:solidFill>
                  <a:srgbClr val="674517"/>
                </a:solidFill>
              </a:rPr>
              <a:t>: The </a:t>
            </a:r>
            <a:r>
              <a:rPr lang="en-US" dirty="0">
                <a:solidFill>
                  <a:srgbClr val="674517"/>
                </a:solidFill>
              </a:rPr>
              <a:t>two fiber (cardboard and mixed paper) grades will be sorted out separately by a mixture of machinery and manual sorters to provide the final quality control prior to baling and sell to market</a:t>
            </a:r>
            <a:r>
              <a:rPr lang="en-US" dirty="0" smtClean="0">
                <a:solidFill>
                  <a:srgbClr val="674517"/>
                </a:solidFill>
              </a:rPr>
              <a:t>.</a:t>
            </a:r>
          </a:p>
          <a:p>
            <a:r>
              <a:rPr lang="en-US" dirty="0"/>
              <a:t>Answer provided </a:t>
            </a:r>
            <a:r>
              <a:rPr lang="en-US" dirty="0" smtClean="0"/>
              <a:t>by Regional </a:t>
            </a:r>
            <a:r>
              <a:rPr lang="en-US" dirty="0"/>
              <a:t>Recycling </a:t>
            </a:r>
            <a:r>
              <a:rPr lang="en-US" dirty="0" smtClean="0"/>
              <a:t>Solutions and </a:t>
            </a:r>
            <a:r>
              <a:rPr lang="en-US" dirty="0" err="1" smtClean="0"/>
              <a:t>Stadler</a:t>
            </a:r>
            <a:endParaRPr lang="en-US" dirty="0"/>
          </a:p>
          <a:p>
            <a:pPr lvl="0"/>
            <a:endParaRPr lang="en-US" dirty="0">
              <a:solidFill>
                <a:srgbClr val="674517"/>
              </a:solidFill>
            </a:endParaRPr>
          </a:p>
          <a:p>
            <a:pPr lvl="0"/>
            <a:endParaRPr lang="en-US" dirty="0">
              <a:solidFill>
                <a:srgbClr val="674517"/>
              </a:solidFill>
            </a:endParaRPr>
          </a:p>
          <a:p>
            <a:endParaRPr lang="en-US" dirty="0"/>
          </a:p>
        </p:txBody>
      </p:sp>
    </p:spTree>
    <p:extLst>
      <p:ext uri="{BB962C8B-B14F-4D97-AF65-F5344CB8AC3E}">
        <p14:creationId xmlns:p14="http://schemas.microsoft.com/office/powerpoint/2010/main" val="899192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rPr>
              <a:t/>
            </a:r>
            <a:br>
              <a:rPr lang="en-US" b="1" dirty="0" smtClean="0">
                <a:latin typeface="Arial"/>
              </a:rPr>
            </a:br>
            <a:r>
              <a:rPr lang="en-US" b="1" dirty="0" smtClean="0">
                <a:latin typeface="Arial"/>
              </a:rPr>
              <a:t>STADLER</a:t>
            </a:r>
            <a:r>
              <a:rPr lang="en-US" b="1" baseline="30000" dirty="0">
                <a:latin typeface="Arial"/>
              </a:rPr>
              <a:t>®</a:t>
            </a:r>
            <a:r>
              <a:rPr lang="en-US" dirty="0">
                <a:solidFill>
                  <a:srgbClr val="00448A"/>
                </a:solidFill>
                <a:latin typeface="Arial"/>
              </a:rPr>
              <a:t/>
            </a:r>
            <a:br>
              <a:rPr lang="en-US" dirty="0">
                <a:solidFill>
                  <a:srgbClr val="00448A"/>
                </a:solidFill>
                <a:latin typeface="Arial"/>
              </a:rPr>
            </a:br>
            <a:endParaRPr lang="en-US" dirty="0"/>
          </a:p>
        </p:txBody>
      </p:sp>
      <p:sp>
        <p:nvSpPr>
          <p:cNvPr id="3" name="Content Placeholder 2"/>
          <p:cNvSpPr>
            <a:spLocks noGrp="1"/>
          </p:cNvSpPr>
          <p:nvPr>
            <p:ph idx="1"/>
          </p:nvPr>
        </p:nvSpPr>
        <p:spPr>
          <a:xfrm>
            <a:off x="457200" y="1600200"/>
            <a:ext cx="8229600" cy="5105400"/>
          </a:xfrm>
        </p:spPr>
        <p:txBody>
          <a:bodyPr/>
          <a:lstStyle/>
          <a:p>
            <a:pPr lvl="0"/>
            <a:r>
              <a:rPr lang="en-US" b="1" dirty="0">
                <a:solidFill>
                  <a:srgbClr val="674517"/>
                </a:solidFill>
              </a:rPr>
              <a:t>Question</a:t>
            </a:r>
            <a:r>
              <a:rPr lang="en-US" b="1" dirty="0" smtClean="0">
                <a:solidFill>
                  <a:srgbClr val="674517"/>
                </a:solidFill>
              </a:rPr>
              <a:t>: </a:t>
            </a:r>
            <a:r>
              <a:rPr lang="en-US" sz="1800" dirty="0" smtClean="0">
                <a:solidFill>
                  <a:srgbClr val="674517"/>
                </a:solidFill>
              </a:rPr>
              <a:t>Please </a:t>
            </a:r>
            <a:r>
              <a:rPr lang="en-US" sz="1800" dirty="0">
                <a:solidFill>
                  <a:srgbClr val="674517"/>
                </a:solidFill>
              </a:rPr>
              <a:t>explain the safety of machines and operations at </a:t>
            </a:r>
            <a:r>
              <a:rPr lang="en-US" sz="1800" dirty="0" err="1">
                <a:solidFill>
                  <a:srgbClr val="674517"/>
                </a:solidFill>
              </a:rPr>
              <a:t>Stadler</a:t>
            </a:r>
            <a:r>
              <a:rPr lang="en-US" sz="1800" dirty="0">
                <a:solidFill>
                  <a:srgbClr val="674517"/>
                </a:solidFill>
              </a:rPr>
              <a:t> facilities</a:t>
            </a:r>
            <a:r>
              <a:rPr lang="en-US" sz="1800" dirty="0" smtClean="0">
                <a:solidFill>
                  <a:srgbClr val="674517"/>
                </a:solidFill>
              </a:rPr>
              <a:t>?</a:t>
            </a:r>
            <a:endParaRPr lang="en-US" sz="1800" dirty="0">
              <a:solidFill>
                <a:srgbClr val="674517"/>
              </a:solidFill>
            </a:endParaRPr>
          </a:p>
          <a:p>
            <a:r>
              <a:rPr lang="en-US" b="1" dirty="0" smtClean="0">
                <a:solidFill>
                  <a:srgbClr val="674517"/>
                </a:solidFill>
              </a:rPr>
              <a:t>Answer: </a:t>
            </a:r>
            <a:r>
              <a:rPr lang="en-US" sz="1800" dirty="0" smtClean="0"/>
              <a:t>STADLER’s </a:t>
            </a:r>
            <a:r>
              <a:rPr lang="en-US" sz="1800" dirty="0"/>
              <a:t>equipment is engineering and manufactured keeping European and USA based safety regulations (OSHA and ANSI) in mind. Europe is ahead of the USA in terms of safety and health regulations when it comes to MRF to protect the person operating at these facilities. Components are design to meet the highest standard of safety for this matter. With a substantial footprint of operating plants from STADLER in the United Kingdom in place, are proof of </a:t>
            </a:r>
            <a:r>
              <a:rPr lang="en-US" sz="1800" dirty="0" err="1"/>
              <a:t>Stadler’s</a:t>
            </a:r>
            <a:r>
              <a:rPr lang="en-US" sz="1800" dirty="0"/>
              <a:t> safe equipment is one of the countries with the highest health and safety standards.</a:t>
            </a:r>
          </a:p>
          <a:p>
            <a:r>
              <a:rPr lang="en-US" sz="1800" dirty="0"/>
              <a:t>The heart of the STADLER system: The Ballistic separator is a much safer piece of equipment to maintain than it’s USA counter piece of equipment, the “disc Screens” to separate 2D from 3D. With minimum changes of wrapping, there is limited need for personnel to enter the equipment with box cutters to undo wrapped material than it’s counter part the disc screen. It’s working area inside the machine is at a much lower angle than the typical disc screens and there is risk to balance on rotating shafts</a:t>
            </a:r>
            <a:r>
              <a:rPr lang="en-US" sz="1800" dirty="0" smtClean="0"/>
              <a:t>.</a:t>
            </a:r>
            <a:endParaRPr lang="en-US" sz="1800" dirty="0"/>
          </a:p>
          <a:p>
            <a:pPr lvl="0"/>
            <a:endParaRPr lang="en-US" sz="1800" b="1" dirty="0">
              <a:solidFill>
                <a:srgbClr val="674517"/>
              </a:solidFill>
            </a:endParaRPr>
          </a:p>
          <a:p>
            <a:endParaRPr lang="en-US" sz="1800" dirty="0"/>
          </a:p>
        </p:txBody>
      </p:sp>
    </p:spTree>
    <p:extLst>
      <p:ext uri="{BB962C8B-B14F-4D97-AF65-F5344CB8AC3E}">
        <p14:creationId xmlns:p14="http://schemas.microsoft.com/office/powerpoint/2010/main" val="59364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74517"/>
                </a:solidFill>
                <a:latin typeface="Arial"/>
              </a:rPr>
              <a:t/>
            </a:r>
            <a:br>
              <a:rPr lang="en-US" b="1" dirty="0" smtClean="0">
                <a:solidFill>
                  <a:srgbClr val="674517"/>
                </a:solidFill>
                <a:latin typeface="Arial"/>
              </a:rPr>
            </a:br>
            <a:r>
              <a:rPr lang="en-US" b="1" dirty="0" smtClean="0">
                <a:solidFill>
                  <a:srgbClr val="674517"/>
                </a:solidFill>
                <a:latin typeface="Arial"/>
              </a:rPr>
              <a:t>STADLER</a:t>
            </a:r>
            <a:r>
              <a:rPr lang="en-US" b="1" baseline="30000" dirty="0">
                <a:solidFill>
                  <a:srgbClr val="674517"/>
                </a:solidFill>
                <a:latin typeface="Arial"/>
              </a:rPr>
              <a:t>®</a:t>
            </a:r>
            <a:r>
              <a:rPr lang="en-US" dirty="0">
                <a:solidFill>
                  <a:srgbClr val="00448A"/>
                </a:solidFill>
                <a:latin typeface="Arial"/>
              </a:rPr>
              <a:t/>
            </a:r>
            <a:br>
              <a:rPr lang="en-US" dirty="0">
                <a:solidFill>
                  <a:srgbClr val="00448A"/>
                </a:solidFill>
                <a:latin typeface="Arial"/>
              </a:rPr>
            </a:br>
            <a:endParaRPr lang="en-US" dirty="0"/>
          </a:p>
        </p:txBody>
      </p:sp>
      <p:sp>
        <p:nvSpPr>
          <p:cNvPr id="3" name="Content Placeholder 2"/>
          <p:cNvSpPr>
            <a:spLocks noGrp="1"/>
          </p:cNvSpPr>
          <p:nvPr>
            <p:ph idx="1"/>
          </p:nvPr>
        </p:nvSpPr>
        <p:spPr/>
        <p:txBody>
          <a:bodyPr/>
          <a:lstStyle/>
          <a:p>
            <a:r>
              <a:rPr lang="en-US" b="1" dirty="0">
                <a:solidFill>
                  <a:srgbClr val="674517"/>
                </a:solidFill>
              </a:rPr>
              <a:t>Question</a:t>
            </a:r>
            <a:r>
              <a:rPr lang="en-US" b="1" dirty="0" smtClean="0">
                <a:solidFill>
                  <a:srgbClr val="674517"/>
                </a:solidFill>
              </a:rPr>
              <a:t>:</a:t>
            </a:r>
            <a:r>
              <a:rPr lang="en-US" dirty="0" smtClean="0">
                <a:solidFill>
                  <a:srgbClr val="674517"/>
                </a:solidFill>
              </a:rPr>
              <a:t> </a:t>
            </a:r>
            <a:r>
              <a:rPr lang="en-US" sz="2000" dirty="0"/>
              <a:t>European model assumes there is an incineration at the end of the process. Is this a correct assumption</a:t>
            </a:r>
            <a:r>
              <a:rPr lang="en-US" sz="2000" dirty="0" smtClean="0"/>
              <a:t>?</a:t>
            </a:r>
          </a:p>
          <a:p>
            <a:endParaRPr lang="en-US" sz="2000" dirty="0">
              <a:solidFill>
                <a:srgbClr val="674517"/>
              </a:solidFill>
            </a:endParaRPr>
          </a:p>
          <a:p>
            <a:r>
              <a:rPr lang="en-US" b="1" dirty="0">
                <a:solidFill>
                  <a:srgbClr val="674517"/>
                </a:solidFill>
              </a:rPr>
              <a:t>Answer</a:t>
            </a:r>
            <a:r>
              <a:rPr lang="en-US" b="1" dirty="0" smtClean="0">
                <a:solidFill>
                  <a:srgbClr val="674517"/>
                </a:solidFill>
              </a:rPr>
              <a:t>: </a:t>
            </a:r>
            <a:r>
              <a:rPr lang="en-US" sz="2000" dirty="0"/>
              <a:t>First of all, ‘incineration’, is a negative verbiage to be used when referring to waste to energy. There is indeed a substantial waste to energy infrastructure in place in Europe, but the EU has mandates / regulation in place that require extensive sorting of valuable commodities. This sorting is either done by residents at the curb and at collection points through cities OR through MRF’s. Generally the final residue fraction from these MRF’s that have no to limited value are presented as an “engineered fuel” to existing waste to energy facilities or as an alternative fuel for existing Coal fired power plants or Cement plants</a:t>
            </a:r>
            <a:r>
              <a:rPr lang="en-US" sz="2000" dirty="0" smtClean="0"/>
              <a:t>. There will be no incineration at the Haywood County site</a:t>
            </a:r>
            <a:endParaRPr lang="en-US" sz="2000" b="1" dirty="0">
              <a:solidFill>
                <a:srgbClr val="674517"/>
              </a:solidFill>
            </a:endParaRPr>
          </a:p>
          <a:p>
            <a:endParaRPr lang="en-US" sz="2000" dirty="0"/>
          </a:p>
        </p:txBody>
      </p:sp>
    </p:spTree>
    <p:extLst>
      <p:ext uri="{BB962C8B-B14F-4D97-AF65-F5344CB8AC3E}">
        <p14:creationId xmlns:p14="http://schemas.microsoft.com/office/powerpoint/2010/main" val="1911479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74517"/>
                </a:solidFill>
                <a:latin typeface="Arial"/>
              </a:rPr>
              <a:t/>
            </a:r>
            <a:br>
              <a:rPr lang="en-US" b="1" dirty="0" smtClean="0">
                <a:solidFill>
                  <a:srgbClr val="674517"/>
                </a:solidFill>
                <a:latin typeface="Arial"/>
              </a:rPr>
            </a:br>
            <a:r>
              <a:rPr lang="en-US" b="1" dirty="0" smtClean="0">
                <a:solidFill>
                  <a:srgbClr val="674517"/>
                </a:solidFill>
                <a:latin typeface="Arial"/>
              </a:rPr>
              <a:t>STADLER</a:t>
            </a:r>
            <a:r>
              <a:rPr lang="en-US" b="1" baseline="30000" dirty="0">
                <a:solidFill>
                  <a:srgbClr val="674517"/>
                </a:solidFill>
                <a:latin typeface="Arial"/>
              </a:rPr>
              <a:t>®</a:t>
            </a:r>
            <a:r>
              <a:rPr lang="en-US" dirty="0">
                <a:solidFill>
                  <a:srgbClr val="00448A"/>
                </a:solidFill>
                <a:latin typeface="Arial"/>
              </a:rPr>
              <a:t/>
            </a:r>
            <a:br>
              <a:rPr lang="en-US" dirty="0">
                <a:solidFill>
                  <a:srgbClr val="00448A"/>
                </a:solidFill>
                <a:latin typeface="Arial"/>
              </a:rPr>
            </a:b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b="1" dirty="0">
                <a:solidFill>
                  <a:srgbClr val="674517"/>
                </a:solidFill>
              </a:rPr>
              <a:t>Question</a:t>
            </a:r>
            <a:r>
              <a:rPr lang="en-US" b="1" dirty="0" smtClean="0">
                <a:solidFill>
                  <a:srgbClr val="674517"/>
                </a:solidFill>
              </a:rPr>
              <a:t>:</a:t>
            </a:r>
            <a:r>
              <a:rPr lang="en-US" dirty="0" smtClean="0">
                <a:solidFill>
                  <a:srgbClr val="674517"/>
                </a:solidFill>
              </a:rPr>
              <a:t> </a:t>
            </a:r>
            <a:r>
              <a:rPr lang="en-US" sz="2000" dirty="0"/>
              <a:t>Please explain the sorting technology that will make the materials marketable after the processing</a:t>
            </a:r>
            <a:r>
              <a:rPr lang="en-US" sz="2000" dirty="0" smtClean="0"/>
              <a:t>?</a:t>
            </a:r>
          </a:p>
          <a:p>
            <a:pPr marL="0" indent="0">
              <a:buNone/>
            </a:pPr>
            <a:endParaRPr lang="en-US" sz="2000" dirty="0">
              <a:solidFill>
                <a:srgbClr val="674517"/>
              </a:solidFill>
            </a:endParaRPr>
          </a:p>
          <a:p>
            <a:r>
              <a:rPr lang="en-US" b="1" dirty="0">
                <a:solidFill>
                  <a:srgbClr val="674517"/>
                </a:solidFill>
              </a:rPr>
              <a:t>Answer</a:t>
            </a:r>
            <a:r>
              <a:rPr lang="en-US" b="1" dirty="0" smtClean="0">
                <a:solidFill>
                  <a:srgbClr val="674517"/>
                </a:solidFill>
              </a:rPr>
              <a:t>: </a:t>
            </a:r>
            <a:r>
              <a:rPr lang="en-US" sz="2000" dirty="0"/>
              <a:t>The valuable recyclable materials are already source separated by the residential and commercial </a:t>
            </a:r>
            <a:r>
              <a:rPr lang="en-US" sz="2000" dirty="0" smtClean="0"/>
              <a:t>accounts. </a:t>
            </a:r>
            <a:r>
              <a:rPr lang="en-US" sz="2000" dirty="0"/>
              <a:t>This mixture of dry materials will be brought to the </a:t>
            </a:r>
            <a:r>
              <a:rPr lang="en-US" sz="2000" dirty="0" smtClean="0"/>
              <a:t>facility </a:t>
            </a:r>
            <a:r>
              <a:rPr lang="en-US" sz="2000" dirty="0"/>
              <a:t>to be processed and separated by type and grade by an efficient sorting processing, consisting of proven technology and final manual quality control to ensure marketable product meeting today’s applicable market </a:t>
            </a:r>
            <a:r>
              <a:rPr lang="en-US" sz="2000" dirty="0" smtClean="0"/>
              <a:t>standards. </a:t>
            </a:r>
            <a:r>
              <a:rPr lang="en-US" sz="2000" dirty="0"/>
              <a:t>Any residue from this process will be </a:t>
            </a:r>
            <a:r>
              <a:rPr lang="en-US" sz="2000" dirty="0" smtClean="0"/>
              <a:t>transferred </a:t>
            </a:r>
            <a:r>
              <a:rPr lang="en-US" sz="2000" dirty="0"/>
              <a:t>off site to existing landfills.</a:t>
            </a:r>
          </a:p>
          <a:p>
            <a:endParaRPr lang="en-US" sz="2000" dirty="0"/>
          </a:p>
          <a:p>
            <a:pPr lvl="0"/>
            <a:endParaRPr lang="en-US" b="1" dirty="0">
              <a:solidFill>
                <a:srgbClr val="674517"/>
              </a:solidFill>
            </a:endParaRPr>
          </a:p>
          <a:p>
            <a:endParaRPr lang="en-US" dirty="0"/>
          </a:p>
        </p:txBody>
      </p:sp>
    </p:spTree>
    <p:extLst>
      <p:ext uri="{BB962C8B-B14F-4D97-AF65-F5344CB8AC3E}">
        <p14:creationId xmlns:p14="http://schemas.microsoft.com/office/powerpoint/2010/main" val="1225362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74517"/>
                </a:solidFill>
                <a:latin typeface="Arial"/>
              </a:rPr>
              <a:t/>
            </a:r>
            <a:br>
              <a:rPr lang="en-US" b="1" dirty="0" smtClean="0">
                <a:solidFill>
                  <a:srgbClr val="674517"/>
                </a:solidFill>
                <a:latin typeface="Arial"/>
              </a:rPr>
            </a:br>
            <a:r>
              <a:rPr lang="en-US" b="1" dirty="0" smtClean="0">
                <a:solidFill>
                  <a:srgbClr val="674517"/>
                </a:solidFill>
                <a:latin typeface="Arial"/>
              </a:rPr>
              <a:t>STADLER</a:t>
            </a:r>
            <a:r>
              <a:rPr lang="en-US" b="1" baseline="30000" dirty="0">
                <a:solidFill>
                  <a:srgbClr val="674517"/>
                </a:solidFill>
                <a:latin typeface="Arial"/>
              </a:rPr>
              <a:t>®</a:t>
            </a:r>
            <a:r>
              <a:rPr lang="en-US" dirty="0">
                <a:solidFill>
                  <a:srgbClr val="00448A"/>
                </a:solidFill>
                <a:latin typeface="Arial"/>
              </a:rPr>
              <a:t/>
            </a:r>
            <a:br>
              <a:rPr lang="en-US" dirty="0">
                <a:solidFill>
                  <a:srgbClr val="00448A"/>
                </a:solidFill>
                <a:latin typeface="Arial"/>
              </a:rPr>
            </a:br>
            <a:endParaRPr lang="en-US" dirty="0"/>
          </a:p>
        </p:txBody>
      </p:sp>
      <p:sp>
        <p:nvSpPr>
          <p:cNvPr id="3" name="Content Placeholder 2"/>
          <p:cNvSpPr>
            <a:spLocks noGrp="1"/>
          </p:cNvSpPr>
          <p:nvPr>
            <p:ph idx="1"/>
          </p:nvPr>
        </p:nvSpPr>
        <p:spPr/>
        <p:txBody>
          <a:bodyPr/>
          <a:lstStyle/>
          <a:p>
            <a:r>
              <a:rPr lang="en-US" sz="2400" b="1" dirty="0" smtClean="0"/>
              <a:t>Question: </a:t>
            </a:r>
            <a:r>
              <a:rPr lang="en-US" sz="2000" dirty="0" smtClean="0"/>
              <a:t>Is </a:t>
            </a:r>
            <a:r>
              <a:rPr lang="en-US" sz="2000" dirty="0"/>
              <a:t>there a chance mercury light bulbs or other hazardous material can contaminate material and surrounding area, particular leaking through the floor</a:t>
            </a:r>
            <a:r>
              <a:rPr lang="en-US" sz="2000" dirty="0" smtClean="0"/>
              <a:t>?</a:t>
            </a:r>
            <a:endParaRPr lang="en-US" b="1" dirty="0" smtClean="0"/>
          </a:p>
          <a:p>
            <a:r>
              <a:rPr lang="en-US" sz="2400" b="1" dirty="0"/>
              <a:t>Answer</a:t>
            </a:r>
            <a:r>
              <a:rPr lang="en-US" sz="2400" b="1" dirty="0" smtClean="0"/>
              <a:t>: </a:t>
            </a:r>
            <a:r>
              <a:rPr lang="en-US" sz="2000" dirty="0" smtClean="0"/>
              <a:t>Materials </a:t>
            </a:r>
            <a:r>
              <a:rPr lang="en-US" sz="2000" dirty="0"/>
              <a:t>brought and processed at the facility pass various stages of visual inspection </a:t>
            </a:r>
            <a:r>
              <a:rPr lang="en-US" sz="2000" dirty="0" smtClean="0"/>
              <a:t>for any </a:t>
            </a:r>
            <a:r>
              <a:rPr lang="en-US" sz="2000" dirty="0"/>
              <a:t>contamination that could harm the safety of the workers, the process and marketability of the commodities</a:t>
            </a:r>
            <a:r>
              <a:rPr lang="en-US" sz="2000" dirty="0" smtClean="0"/>
              <a:t>:</a:t>
            </a:r>
            <a:endParaRPr lang="en-US" sz="2000" dirty="0"/>
          </a:p>
          <a:p>
            <a:r>
              <a:rPr lang="en-US" sz="2000" dirty="0"/>
              <a:t>1)    Visual inspection of the loads received from the trucks dumped on tipping floor</a:t>
            </a:r>
          </a:p>
          <a:p>
            <a:r>
              <a:rPr lang="en-US" sz="2000" dirty="0"/>
              <a:t>2)    Grapple operator feeding material to the process has the ability to screen and remove any </a:t>
            </a:r>
            <a:r>
              <a:rPr lang="en-US" sz="2000" dirty="0" smtClean="0"/>
              <a:t>contamination</a:t>
            </a:r>
            <a:endParaRPr lang="en-US" sz="2000" dirty="0"/>
          </a:p>
        </p:txBody>
      </p:sp>
    </p:spTree>
    <p:extLst>
      <p:ext uri="{BB962C8B-B14F-4D97-AF65-F5344CB8AC3E}">
        <p14:creationId xmlns:p14="http://schemas.microsoft.com/office/powerpoint/2010/main" val="3469879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74517"/>
                </a:solidFill>
                <a:latin typeface="Arial"/>
              </a:rPr>
              <a:t/>
            </a:r>
            <a:br>
              <a:rPr lang="en-US" b="1" dirty="0" smtClean="0">
                <a:solidFill>
                  <a:srgbClr val="674517"/>
                </a:solidFill>
                <a:latin typeface="Arial"/>
              </a:rPr>
            </a:br>
            <a:r>
              <a:rPr lang="en-US" b="1" dirty="0" smtClean="0">
                <a:solidFill>
                  <a:srgbClr val="674517"/>
                </a:solidFill>
                <a:latin typeface="Arial"/>
              </a:rPr>
              <a:t>STADLER</a:t>
            </a:r>
            <a:r>
              <a:rPr lang="en-US" b="1" baseline="30000" dirty="0">
                <a:solidFill>
                  <a:srgbClr val="674517"/>
                </a:solidFill>
                <a:latin typeface="Arial"/>
              </a:rPr>
              <a:t>®</a:t>
            </a:r>
            <a:r>
              <a:rPr lang="en-US" dirty="0">
                <a:solidFill>
                  <a:srgbClr val="00448A"/>
                </a:solidFill>
                <a:latin typeface="Arial"/>
              </a:rPr>
              <a:t/>
            </a:r>
            <a:br>
              <a:rPr lang="en-US" dirty="0">
                <a:solidFill>
                  <a:srgbClr val="00448A"/>
                </a:solidFill>
                <a:latin typeface="Arial"/>
              </a:rPr>
            </a:br>
            <a:endParaRPr lang="en-US" dirty="0"/>
          </a:p>
        </p:txBody>
      </p:sp>
      <p:sp>
        <p:nvSpPr>
          <p:cNvPr id="3" name="Content Placeholder 2"/>
          <p:cNvSpPr>
            <a:spLocks noGrp="1"/>
          </p:cNvSpPr>
          <p:nvPr>
            <p:ph idx="1"/>
          </p:nvPr>
        </p:nvSpPr>
        <p:spPr/>
        <p:txBody>
          <a:bodyPr/>
          <a:lstStyle/>
          <a:p>
            <a:r>
              <a:rPr lang="en-US" dirty="0"/>
              <a:t>3)    </a:t>
            </a:r>
            <a:r>
              <a:rPr lang="en-US" sz="2800" dirty="0"/>
              <a:t>Manual sorters along the pre-sort conveyor have the ability to remove contamination, including hazardous materials</a:t>
            </a:r>
          </a:p>
          <a:p>
            <a:r>
              <a:rPr lang="en-US" sz="2800" dirty="0"/>
              <a:t>Although waste stream will be dry and heavily source separated, safety protocols will be in place to handle </a:t>
            </a:r>
            <a:r>
              <a:rPr lang="en-US" sz="2800" dirty="0" smtClean="0"/>
              <a:t>hazardous </a:t>
            </a:r>
            <a:r>
              <a:rPr lang="en-US" sz="2800" dirty="0"/>
              <a:t>materials appropriately if they would make it to the facility. In case of hazardous materials found, RRS will work with the </a:t>
            </a:r>
            <a:r>
              <a:rPr lang="en-US" sz="2800" dirty="0" smtClean="0"/>
              <a:t>city or County to properly </a:t>
            </a:r>
            <a:r>
              <a:rPr lang="en-US" sz="2800" dirty="0"/>
              <a:t>educate it’s </a:t>
            </a:r>
            <a:r>
              <a:rPr lang="en-US" sz="2800" dirty="0" smtClean="0"/>
              <a:t>residents.</a:t>
            </a:r>
          </a:p>
          <a:p>
            <a:r>
              <a:rPr lang="en-US" sz="2800" dirty="0" smtClean="0"/>
              <a:t>Education </a:t>
            </a:r>
            <a:r>
              <a:rPr lang="en-US" sz="2800" dirty="0"/>
              <a:t>to haulers and citizens will be a major emphasis of RRS.</a:t>
            </a:r>
          </a:p>
          <a:p>
            <a:endParaRPr lang="en-US" dirty="0"/>
          </a:p>
        </p:txBody>
      </p:sp>
    </p:spTree>
    <p:extLst>
      <p:ext uri="{BB962C8B-B14F-4D97-AF65-F5344CB8AC3E}">
        <p14:creationId xmlns:p14="http://schemas.microsoft.com/office/powerpoint/2010/main" val="4102689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74517"/>
                </a:solidFill>
                <a:latin typeface="Arial"/>
              </a:rPr>
              <a:t/>
            </a:r>
            <a:br>
              <a:rPr lang="en-US" b="1" dirty="0" smtClean="0">
                <a:solidFill>
                  <a:srgbClr val="674517"/>
                </a:solidFill>
                <a:latin typeface="Arial"/>
              </a:rPr>
            </a:br>
            <a:r>
              <a:rPr lang="en-US" b="1" dirty="0" smtClean="0">
                <a:solidFill>
                  <a:srgbClr val="674517"/>
                </a:solidFill>
                <a:latin typeface="Arial"/>
              </a:rPr>
              <a:t>STADLER</a:t>
            </a:r>
            <a:r>
              <a:rPr lang="en-US" b="1" baseline="30000" dirty="0">
                <a:solidFill>
                  <a:srgbClr val="674517"/>
                </a:solidFill>
                <a:latin typeface="Arial"/>
              </a:rPr>
              <a:t>®</a:t>
            </a:r>
            <a:r>
              <a:rPr lang="en-US" dirty="0">
                <a:solidFill>
                  <a:srgbClr val="00448A"/>
                </a:solidFill>
                <a:latin typeface="Arial"/>
              </a:rPr>
              <a:t/>
            </a:r>
            <a:br>
              <a:rPr lang="en-US" dirty="0">
                <a:solidFill>
                  <a:srgbClr val="00448A"/>
                </a:solidFill>
                <a:latin typeface="Arial"/>
              </a:rPr>
            </a:br>
            <a:endParaRPr lang="en-US" dirty="0"/>
          </a:p>
        </p:txBody>
      </p:sp>
      <p:sp>
        <p:nvSpPr>
          <p:cNvPr id="3" name="Content Placeholder 2"/>
          <p:cNvSpPr>
            <a:spLocks noGrp="1"/>
          </p:cNvSpPr>
          <p:nvPr>
            <p:ph idx="1"/>
          </p:nvPr>
        </p:nvSpPr>
        <p:spPr>
          <a:xfrm>
            <a:off x="457200" y="1600200"/>
            <a:ext cx="8229600" cy="4953000"/>
          </a:xfrm>
        </p:spPr>
        <p:txBody>
          <a:bodyPr/>
          <a:lstStyle/>
          <a:p>
            <a:pPr lvl="0"/>
            <a:r>
              <a:rPr lang="en-US" sz="2800" b="1" dirty="0">
                <a:solidFill>
                  <a:srgbClr val="674517"/>
                </a:solidFill>
              </a:rPr>
              <a:t>Question: </a:t>
            </a:r>
            <a:r>
              <a:rPr lang="en-US" sz="2000" dirty="0">
                <a:solidFill>
                  <a:srgbClr val="674517"/>
                </a:solidFill>
              </a:rPr>
              <a:t>Did you design the Lawrence,  Kansas facility? If so, how is it operating? </a:t>
            </a:r>
            <a:endParaRPr lang="en-US" sz="2800" dirty="0">
              <a:solidFill>
                <a:srgbClr val="674517"/>
              </a:solidFill>
            </a:endParaRPr>
          </a:p>
          <a:p>
            <a:pPr lvl="0"/>
            <a:r>
              <a:rPr lang="en-US" sz="2400" b="1" dirty="0" smtClean="0">
                <a:solidFill>
                  <a:srgbClr val="674517"/>
                </a:solidFill>
              </a:rPr>
              <a:t>Answer: </a:t>
            </a:r>
            <a:r>
              <a:rPr lang="en-US" sz="2400" dirty="0" smtClean="0"/>
              <a:t>Yes</a:t>
            </a:r>
            <a:r>
              <a:rPr lang="en-US" sz="2400" dirty="0"/>
              <a:t>, STADLER designed the Lawrence facility and our staff was instrumental to it’s final design and layout. The customer is very happy from an operational perspective with the equipment and </a:t>
            </a:r>
            <a:r>
              <a:rPr lang="en-US" sz="2400" dirty="0" smtClean="0"/>
              <a:t>its </a:t>
            </a:r>
            <a:r>
              <a:rPr lang="en-US" sz="2400" dirty="0"/>
              <a:t>high operating up-time. One of the KEY reasons for this customer to select STADLER is for the safe maintainability of the Ballistic Separator and the minimum leakage points of the various transitions between conveyors and other equipment. This latter is keeping the working environment clean and </a:t>
            </a:r>
            <a:r>
              <a:rPr lang="en-US" sz="2400" dirty="0" smtClean="0"/>
              <a:t>avoids </a:t>
            </a:r>
            <a:r>
              <a:rPr lang="en-US" sz="2400" dirty="0"/>
              <a:t>/ minimizes tripping or slipping hazards</a:t>
            </a:r>
            <a:endParaRPr lang="en-US" sz="2400" b="1" dirty="0">
              <a:solidFill>
                <a:srgbClr val="674517"/>
              </a:solidFill>
            </a:endParaRPr>
          </a:p>
          <a:p>
            <a:endParaRPr lang="en-US" dirty="0"/>
          </a:p>
        </p:txBody>
      </p:sp>
    </p:spTree>
    <p:extLst>
      <p:ext uri="{BB962C8B-B14F-4D97-AF65-F5344CB8AC3E}">
        <p14:creationId xmlns:p14="http://schemas.microsoft.com/office/powerpoint/2010/main" val="1195993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74517"/>
                </a:solidFill>
                <a:latin typeface="Arial"/>
              </a:rPr>
              <a:t/>
            </a:r>
            <a:br>
              <a:rPr lang="en-US" b="1" dirty="0" smtClean="0">
                <a:solidFill>
                  <a:srgbClr val="674517"/>
                </a:solidFill>
                <a:latin typeface="Arial"/>
              </a:rPr>
            </a:br>
            <a:r>
              <a:rPr lang="en-US" b="1" dirty="0" smtClean="0">
                <a:solidFill>
                  <a:srgbClr val="674517"/>
                </a:solidFill>
                <a:latin typeface="Arial"/>
              </a:rPr>
              <a:t>STADLER</a:t>
            </a:r>
            <a:r>
              <a:rPr lang="en-US" b="1" baseline="30000" dirty="0">
                <a:solidFill>
                  <a:srgbClr val="674517"/>
                </a:solidFill>
                <a:latin typeface="Arial"/>
              </a:rPr>
              <a:t>®</a:t>
            </a:r>
            <a:r>
              <a:rPr lang="en-US" dirty="0">
                <a:solidFill>
                  <a:srgbClr val="00448A"/>
                </a:solidFill>
                <a:latin typeface="Arial"/>
              </a:rPr>
              <a:t/>
            </a:r>
            <a:br>
              <a:rPr lang="en-US" dirty="0">
                <a:solidFill>
                  <a:srgbClr val="00448A"/>
                </a:solidFill>
                <a:latin typeface="Arial"/>
              </a:rPr>
            </a:br>
            <a:endParaRPr lang="en-US" dirty="0"/>
          </a:p>
        </p:txBody>
      </p:sp>
      <p:sp>
        <p:nvSpPr>
          <p:cNvPr id="3" name="Content Placeholder 2"/>
          <p:cNvSpPr>
            <a:spLocks noGrp="1"/>
          </p:cNvSpPr>
          <p:nvPr>
            <p:ph idx="1"/>
          </p:nvPr>
        </p:nvSpPr>
        <p:spPr/>
        <p:txBody>
          <a:bodyPr/>
          <a:lstStyle/>
          <a:p>
            <a:r>
              <a:rPr lang="en-US" b="1" dirty="0">
                <a:solidFill>
                  <a:srgbClr val="674517"/>
                </a:solidFill>
              </a:rPr>
              <a:t>Question</a:t>
            </a:r>
            <a:r>
              <a:rPr lang="en-US" b="1" dirty="0" smtClean="0">
                <a:solidFill>
                  <a:srgbClr val="674517"/>
                </a:solidFill>
              </a:rPr>
              <a:t>: </a:t>
            </a:r>
            <a:r>
              <a:rPr lang="en-US" dirty="0"/>
              <a:t>Please confirm the number of people needed to operate the proposed facility here in Haywood County</a:t>
            </a:r>
            <a:r>
              <a:rPr lang="en-US" dirty="0" smtClean="0"/>
              <a:t>.</a:t>
            </a:r>
          </a:p>
          <a:p>
            <a:endParaRPr lang="en-US" b="1" dirty="0">
              <a:solidFill>
                <a:srgbClr val="674517"/>
              </a:solidFill>
            </a:endParaRPr>
          </a:p>
          <a:p>
            <a:pPr lvl="0"/>
            <a:r>
              <a:rPr lang="en-US" b="1" dirty="0">
                <a:solidFill>
                  <a:srgbClr val="674517"/>
                </a:solidFill>
              </a:rPr>
              <a:t>Answer</a:t>
            </a:r>
            <a:r>
              <a:rPr lang="en-US" b="1" dirty="0" smtClean="0">
                <a:solidFill>
                  <a:srgbClr val="674517"/>
                </a:solidFill>
              </a:rPr>
              <a:t>: </a:t>
            </a:r>
            <a:r>
              <a:rPr lang="en-US" sz="2800" dirty="0" smtClean="0">
                <a:solidFill>
                  <a:srgbClr val="674517"/>
                </a:solidFill>
              </a:rPr>
              <a:t>RRS </a:t>
            </a:r>
            <a:r>
              <a:rPr lang="en-US" sz="2800" dirty="0">
                <a:solidFill>
                  <a:srgbClr val="674517"/>
                </a:solidFill>
              </a:rPr>
              <a:t>is planning to employ 28 - 32 people to operate the Haywood county MRF. The labor skills applicable range from manual sorters on the sort line to office staff to support the daily operations.</a:t>
            </a:r>
          </a:p>
          <a:p>
            <a:endParaRPr lang="en-US" dirty="0"/>
          </a:p>
        </p:txBody>
      </p:sp>
    </p:spTree>
    <p:extLst>
      <p:ext uri="{BB962C8B-B14F-4D97-AF65-F5344CB8AC3E}">
        <p14:creationId xmlns:p14="http://schemas.microsoft.com/office/powerpoint/2010/main" val="242729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Beaverdam</a:t>
            </a:r>
            <a:r>
              <a:rPr lang="en-US" b="1" dirty="0"/>
              <a:t> Industrial Park</a:t>
            </a:r>
          </a:p>
        </p:txBody>
      </p:sp>
      <p:sp>
        <p:nvSpPr>
          <p:cNvPr id="3" name="Content Placeholder 2"/>
          <p:cNvSpPr>
            <a:spLocks noGrp="1"/>
          </p:cNvSpPr>
          <p:nvPr>
            <p:ph idx="1"/>
          </p:nvPr>
        </p:nvSpPr>
        <p:spPr/>
        <p:txBody>
          <a:bodyPr/>
          <a:lstStyle/>
          <a:p>
            <a:r>
              <a:rPr lang="en-US" sz="2800" dirty="0"/>
              <a:t>County purchased 103 acres in July of 1993 from Greene Land Company</a:t>
            </a:r>
          </a:p>
          <a:p>
            <a:r>
              <a:rPr lang="en-US" sz="2800" dirty="0" err="1"/>
              <a:t>Elchin</a:t>
            </a:r>
            <a:r>
              <a:rPr lang="en-US" sz="2800" dirty="0"/>
              <a:t> </a:t>
            </a:r>
            <a:r>
              <a:rPr lang="en-US" sz="2800" dirty="0" err="1"/>
              <a:t>Inc</a:t>
            </a:r>
            <a:r>
              <a:rPr lang="en-US" sz="2800" dirty="0"/>
              <a:t> purchases 40 acres in April 1998 </a:t>
            </a:r>
          </a:p>
          <a:p>
            <a:r>
              <a:rPr lang="en-US" sz="2800" dirty="0" err="1"/>
              <a:t>Roltek</a:t>
            </a:r>
            <a:r>
              <a:rPr lang="en-US" sz="2800" dirty="0"/>
              <a:t> purchases 3 acres in December 1998</a:t>
            </a:r>
          </a:p>
          <a:p>
            <a:r>
              <a:rPr lang="en-US" sz="2800" dirty="0"/>
              <a:t>County bought 16 additional acres in 1999</a:t>
            </a:r>
          </a:p>
          <a:p>
            <a:r>
              <a:rPr lang="en-US" sz="2800" dirty="0"/>
              <a:t>9 homes built adjacent  to </a:t>
            </a:r>
            <a:r>
              <a:rPr lang="en-US" sz="2800" dirty="0" err="1"/>
              <a:t>Beaverdam</a:t>
            </a:r>
            <a:r>
              <a:rPr lang="en-US" sz="2800" dirty="0"/>
              <a:t> Industrial Park in Greene Mountain Estates from 2003-2006</a:t>
            </a:r>
          </a:p>
          <a:p>
            <a:r>
              <a:rPr lang="en-US" sz="2800" dirty="0"/>
              <a:t>Plus Cleaners purchases 6.16 acres in June 2005</a:t>
            </a:r>
          </a:p>
          <a:p>
            <a:r>
              <a:rPr lang="en-US" sz="2800" dirty="0"/>
              <a:t>2008 County grades 10 acres for building site</a:t>
            </a:r>
          </a:p>
          <a:p>
            <a:endParaRPr lang="en-US" dirty="0"/>
          </a:p>
        </p:txBody>
      </p:sp>
    </p:spTree>
    <p:extLst>
      <p:ext uri="{BB962C8B-B14F-4D97-AF65-F5344CB8AC3E}">
        <p14:creationId xmlns:p14="http://schemas.microsoft.com/office/powerpoint/2010/main" val="1134607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r>
              <a:rPr lang="en-US" sz="4000" b="1" dirty="0" smtClean="0"/>
              <a:t>Question: How will the traffic impact </a:t>
            </a:r>
            <a:r>
              <a:rPr lang="en-US" sz="4000" b="1" dirty="0" err="1" smtClean="0"/>
              <a:t>Beaverdam</a:t>
            </a:r>
            <a:r>
              <a:rPr lang="en-US" sz="4000" b="1" dirty="0" smtClean="0"/>
              <a:t> Community?</a:t>
            </a:r>
          </a:p>
          <a:p>
            <a:endParaRPr lang="en-US" dirty="0"/>
          </a:p>
        </p:txBody>
      </p:sp>
    </p:spTree>
    <p:extLst>
      <p:ext uri="{BB962C8B-B14F-4D97-AF65-F5344CB8AC3E}">
        <p14:creationId xmlns:p14="http://schemas.microsoft.com/office/powerpoint/2010/main" val="4064615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3600" b="1" dirty="0" smtClean="0"/>
              <a:t>NCDOT CAPACITY ESTIMATIONS</a:t>
            </a:r>
            <a:endParaRPr lang="en-US" sz="3600" b="1" dirty="0"/>
          </a:p>
        </p:txBody>
      </p:sp>
      <p:pic>
        <p:nvPicPr>
          <p:cNvPr id="1027" name="Picture 3" descr="C:\Users\david.francis\Desktop\Beaverdam Roa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948" y="1143000"/>
            <a:ext cx="8213652" cy="535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33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Traffic Concerns </a:t>
            </a:r>
            <a:endParaRPr lang="en-US" b="1" dirty="0"/>
          </a:p>
        </p:txBody>
      </p:sp>
      <p:sp>
        <p:nvSpPr>
          <p:cNvPr id="3" name="Content Placeholder 2"/>
          <p:cNvSpPr>
            <a:spLocks noGrp="1"/>
          </p:cNvSpPr>
          <p:nvPr>
            <p:ph idx="1"/>
          </p:nvPr>
        </p:nvSpPr>
        <p:spPr>
          <a:xfrm>
            <a:off x="457200" y="1143000"/>
            <a:ext cx="8229600" cy="5334000"/>
          </a:xfrm>
        </p:spPr>
        <p:txBody>
          <a:bodyPr/>
          <a:lstStyle/>
          <a:p>
            <a:pPr marL="0" indent="0">
              <a:buNone/>
            </a:pPr>
            <a:endParaRPr lang="en-US" dirty="0" smtClean="0"/>
          </a:p>
          <a:p>
            <a:endParaRPr lang="en-US" dirty="0" smtClean="0"/>
          </a:p>
          <a:p>
            <a:r>
              <a:rPr lang="en-US" dirty="0" smtClean="0"/>
              <a:t>50,000 vehicles travel I-40 daily by Exit 33.      50 vehicles is one tenth of  1% of vehicles </a:t>
            </a:r>
            <a:r>
              <a:rPr lang="en-US" dirty="0"/>
              <a:t>of the average daily </a:t>
            </a:r>
            <a:r>
              <a:rPr lang="en-US" dirty="0" smtClean="0"/>
              <a:t>count   </a:t>
            </a:r>
          </a:p>
          <a:p>
            <a:pPr marL="0" indent="0">
              <a:buNone/>
            </a:pPr>
            <a:r>
              <a:rPr lang="en-US" dirty="0" smtClean="0"/>
              <a:t> </a:t>
            </a:r>
          </a:p>
          <a:p>
            <a:r>
              <a:rPr lang="en-US" dirty="0" smtClean="0"/>
              <a:t>2400 vehicles uses </a:t>
            </a:r>
            <a:r>
              <a:rPr lang="en-US" dirty="0" err="1" smtClean="0"/>
              <a:t>Beaverdam</a:t>
            </a:r>
            <a:r>
              <a:rPr lang="en-US" dirty="0" smtClean="0"/>
              <a:t> Road daily.        50 vehicles is 2.08% of vehicles of the average daily count</a:t>
            </a:r>
          </a:p>
          <a:p>
            <a:pPr marL="0" indent="0">
              <a:buNone/>
            </a:pPr>
            <a:endParaRPr lang="en-US" dirty="0"/>
          </a:p>
        </p:txBody>
      </p:sp>
    </p:spTree>
    <p:extLst>
      <p:ext uri="{BB962C8B-B14F-4D97-AF65-F5344CB8AC3E}">
        <p14:creationId xmlns:p14="http://schemas.microsoft.com/office/powerpoint/2010/main" val="960927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Diesel Commercial Vehicles</a:t>
            </a:r>
          </a:p>
        </p:txBody>
      </p:sp>
      <p:sp>
        <p:nvSpPr>
          <p:cNvPr id="3" name="Content Placeholder 2"/>
          <p:cNvSpPr>
            <a:spLocks noGrp="1"/>
          </p:cNvSpPr>
          <p:nvPr>
            <p:ph idx="1"/>
          </p:nvPr>
        </p:nvSpPr>
        <p:spPr>
          <a:xfrm>
            <a:off x="457200" y="1143000"/>
            <a:ext cx="8229600" cy="5334000"/>
          </a:xfrm>
        </p:spPr>
        <p:txBody>
          <a:bodyPr/>
          <a:lstStyle/>
          <a:p>
            <a:endParaRPr lang="en-US" sz="1800" b="1" dirty="0" smtClean="0"/>
          </a:p>
          <a:p>
            <a:r>
              <a:rPr lang="en-US" sz="1800" b="1" dirty="0" smtClean="0"/>
              <a:t>Vehicles </a:t>
            </a:r>
            <a:r>
              <a:rPr lang="en-US" sz="1800" b="1" dirty="0"/>
              <a:t>powered by an engine that meets or beats the model year 2010 standard has resulted in a reduction of 1.5 million tons of NOx between 2010 and 2014 while vehicles powered by engines that meet or beat the 2007 standard have </a:t>
            </a:r>
            <a:r>
              <a:rPr lang="en-US" sz="1800" b="1" dirty="0" smtClean="0"/>
              <a:t>reduce </a:t>
            </a:r>
            <a:r>
              <a:rPr lang="en-US" sz="1800" b="1" dirty="0"/>
              <a:t>emissions of particulate matter by 40,000 tons since 2007</a:t>
            </a:r>
            <a:r>
              <a:rPr lang="en-US" sz="1800" b="1" dirty="0" smtClean="0"/>
              <a:t>.</a:t>
            </a:r>
          </a:p>
          <a:p>
            <a:endParaRPr lang="en-US" sz="1800" b="1" dirty="0"/>
          </a:p>
          <a:p>
            <a:r>
              <a:rPr lang="en-US" sz="1800" b="1" dirty="0"/>
              <a:t>For commercial vehicles, comprising everything from large pickups to even larger Class 8 tractors, the latest strict emissions standards established for model year 2007 and the stricter model year 2010 result in near zero emissions of particulate matter and oxides of nitrogen, an ozone forming compound</a:t>
            </a:r>
            <a:r>
              <a:rPr lang="en-US" sz="1800" b="1" dirty="0" smtClean="0"/>
              <a:t>.</a:t>
            </a:r>
          </a:p>
          <a:p>
            <a:endParaRPr lang="en-US" sz="1800" b="1" dirty="0"/>
          </a:p>
          <a:p>
            <a:r>
              <a:rPr lang="en-US" sz="1800" b="1" dirty="0"/>
              <a:t>Reducing the idling time of vehicles saves fuel and money, protects public health and the environment, and increases U.S. energy security. Reducing idle time can also reduce engine wear and associated maintenance costs. </a:t>
            </a:r>
            <a:endParaRPr lang="en-US" sz="1800" b="1" dirty="0" smtClean="0"/>
          </a:p>
          <a:p>
            <a:r>
              <a:rPr lang="en-US" sz="1800" b="1" dirty="0" smtClean="0"/>
              <a:t>Per: </a:t>
            </a:r>
            <a:r>
              <a:rPr lang="en-US" sz="1800" b="1" dirty="0" smtClean="0">
                <a:hlinkClick r:id="rId2"/>
              </a:rPr>
              <a:t>http</a:t>
            </a:r>
            <a:r>
              <a:rPr lang="en-US" sz="1800" b="1" dirty="0">
                <a:hlinkClick r:id="rId2"/>
              </a:rPr>
              <a:t>://</a:t>
            </a:r>
            <a:r>
              <a:rPr lang="en-US" sz="1800" b="1" dirty="0" smtClean="0">
                <a:hlinkClick r:id="rId2"/>
              </a:rPr>
              <a:t>www.dieselforum.org/policy/meeting-clean-air-goals</a:t>
            </a:r>
            <a:endParaRPr lang="en-US" sz="1800" b="1" dirty="0" smtClean="0"/>
          </a:p>
          <a:p>
            <a:r>
              <a:rPr lang="en-US" sz="1800" b="1" dirty="0" smtClean="0"/>
              <a:t>Per: http</a:t>
            </a:r>
            <a:r>
              <a:rPr lang="en-US" sz="1800" b="1" dirty="0"/>
              <a:t>://www.afdc.energy.gov/conserve/idle_reduction_benefits.html</a:t>
            </a:r>
          </a:p>
        </p:txBody>
      </p:sp>
    </p:spTree>
    <p:extLst>
      <p:ext uri="{BB962C8B-B14F-4D97-AF65-F5344CB8AC3E}">
        <p14:creationId xmlns:p14="http://schemas.microsoft.com/office/powerpoint/2010/main" val="1257579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Diesel Commercial Vehicles</a:t>
            </a:r>
            <a:endParaRPr lang="en-US"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66013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852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Rice Paper 2 design template">
  <a:themeElements>
    <a:clrScheme name="Default Design 10">
      <a:dk1>
        <a:srgbClr val="674517"/>
      </a:dk1>
      <a:lt1>
        <a:srgbClr val="F6E8D6"/>
      </a:lt1>
      <a:dk2>
        <a:srgbClr val="4D4D4D"/>
      </a:dk2>
      <a:lt2>
        <a:srgbClr val="EAC99E"/>
      </a:lt2>
      <a:accent1>
        <a:srgbClr val="FAF3EA"/>
      </a:accent1>
      <a:accent2>
        <a:srgbClr val="D9988D"/>
      </a:accent2>
      <a:accent3>
        <a:srgbClr val="FAF2E8"/>
      </a:accent3>
      <a:accent4>
        <a:srgbClr val="573A12"/>
      </a:accent4>
      <a:accent5>
        <a:srgbClr val="FCF8F3"/>
      </a:accent5>
      <a:accent6>
        <a:srgbClr val="C4897F"/>
      </a:accent6>
      <a:hlink>
        <a:srgbClr val="D69640"/>
      </a:hlink>
      <a:folHlink>
        <a:srgbClr val="969696"/>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4">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5">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7">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8">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9">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0">
        <a:dk1>
          <a:srgbClr val="674517"/>
        </a:dk1>
        <a:lt1>
          <a:srgbClr val="F6E8D6"/>
        </a:lt1>
        <a:dk2>
          <a:srgbClr val="4D4D4D"/>
        </a:dk2>
        <a:lt2>
          <a:srgbClr val="EAC99E"/>
        </a:lt2>
        <a:accent1>
          <a:srgbClr val="FAF3EA"/>
        </a:accent1>
        <a:accent2>
          <a:srgbClr val="D9988D"/>
        </a:accent2>
        <a:accent3>
          <a:srgbClr val="FAF2E8"/>
        </a:accent3>
        <a:accent4>
          <a:srgbClr val="573A12"/>
        </a:accent4>
        <a:accent5>
          <a:srgbClr val="FCF8F3"/>
        </a:accent5>
        <a:accent6>
          <a:srgbClr val="C4897F"/>
        </a:accent6>
        <a:hlink>
          <a:srgbClr val="D69640"/>
        </a:hlink>
        <a:folHlink>
          <a:srgbClr val="969696"/>
        </a:folHlink>
      </a:clrScheme>
      <a:clrMap bg1="lt1" tx1="dk1" bg2="lt2" tx2="dk2" accent1="accent1" accent2="accent2" accent3="accent3" accent4="accent4" accent5="accent5" accent6="accent6" hlink="hlink" folHlink="folHlink"/>
    </a:extraClrScheme>
    <a:extraClrScheme>
      <a:clrScheme name="Default Design 11">
        <a:dk1>
          <a:srgbClr val="343458"/>
        </a:dk1>
        <a:lt1>
          <a:srgbClr val="F6E8D6"/>
        </a:lt1>
        <a:dk2>
          <a:srgbClr val="545490"/>
        </a:dk2>
        <a:lt2>
          <a:srgbClr val="EAC99E"/>
        </a:lt2>
        <a:accent1>
          <a:srgbClr val="FAF3EA"/>
        </a:accent1>
        <a:accent2>
          <a:srgbClr val="9F9FBF"/>
        </a:accent2>
        <a:accent3>
          <a:srgbClr val="FAF2E8"/>
        </a:accent3>
        <a:accent4>
          <a:srgbClr val="2B2B4A"/>
        </a:accent4>
        <a:accent5>
          <a:srgbClr val="FCF8F3"/>
        </a:accent5>
        <a:accent6>
          <a:srgbClr val="9090AD"/>
        </a:accent6>
        <a:hlink>
          <a:srgbClr val="D3A219"/>
        </a:hlink>
        <a:folHlink>
          <a:srgbClr val="969696"/>
        </a:folHlink>
      </a:clrScheme>
      <a:clrMap bg1="lt1" tx1="dk1" bg2="lt2" tx2="dk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C0C0C0"/>
        </a:lt2>
        <a:accent1>
          <a:srgbClr val="EAEAEA"/>
        </a:accent1>
        <a:accent2>
          <a:srgbClr val="C0C0C0"/>
        </a:accent2>
        <a:accent3>
          <a:srgbClr val="FFFFFF"/>
        </a:accent3>
        <a:accent4>
          <a:srgbClr val="000000"/>
        </a:accent4>
        <a:accent5>
          <a:srgbClr val="F3F3F3"/>
        </a:accent5>
        <a:accent6>
          <a:srgbClr val="AEAEAE"/>
        </a:accent6>
        <a:hlink>
          <a:srgbClr val="4D4D4D"/>
        </a:hlink>
        <a:folHlink>
          <a:srgbClr val="808080"/>
        </a:folHlink>
      </a:clrScheme>
      <a:clrMap bg1="lt1" tx1="dk1" bg2="lt2" tx2="dk2" accent1="accent1" accent2="accent2" accent3="accent3" accent4="accent4" accent5="accent5" accent6="accent6" hlink="hlink" folHlink="folHlink"/>
    </a:extraClrScheme>
    <a:extraClrScheme>
      <a:clrScheme name="Default Design 13">
        <a:dk1>
          <a:srgbClr val="2E402A"/>
        </a:dk1>
        <a:lt1>
          <a:srgbClr val="F6E8D6"/>
        </a:lt1>
        <a:dk2>
          <a:srgbClr val="5A7C52"/>
        </a:dk2>
        <a:lt2>
          <a:srgbClr val="EAC99E"/>
        </a:lt2>
        <a:accent1>
          <a:srgbClr val="FAF3EA"/>
        </a:accent1>
        <a:accent2>
          <a:srgbClr val="9FBFA2"/>
        </a:accent2>
        <a:accent3>
          <a:srgbClr val="FAF2E8"/>
        </a:accent3>
        <a:accent4>
          <a:srgbClr val="263522"/>
        </a:accent4>
        <a:accent5>
          <a:srgbClr val="FCF8F3"/>
        </a:accent5>
        <a:accent6>
          <a:srgbClr val="90AD92"/>
        </a:accent6>
        <a:hlink>
          <a:srgbClr val="D3A219"/>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Rice Paper 2 design template</Template>
  <TotalTime>4904</TotalTime>
  <Words>2121</Words>
  <Application>Microsoft Office PowerPoint</Application>
  <PresentationFormat>On-screen Show (4:3)</PresentationFormat>
  <Paragraphs>172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Garamond</vt:lpstr>
      <vt:lpstr>Lyon</vt:lpstr>
      <vt:lpstr>Rice Paper 2 design template</vt:lpstr>
      <vt:lpstr>Question and Answer </vt:lpstr>
      <vt:lpstr>Tax Incentives / Exemptions </vt:lpstr>
      <vt:lpstr>PowerPoint Presentation</vt:lpstr>
      <vt:lpstr>Beaverdam Industrial Park</vt:lpstr>
      <vt:lpstr>PowerPoint Presentation</vt:lpstr>
      <vt:lpstr>NCDOT CAPACITY ESTIMATIONS</vt:lpstr>
      <vt:lpstr>Traffic Concerns </vt:lpstr>
      <vt:lpstr>Diesel Commercial Vehicles</vt:lpstr>
      <vt:lpstr>Diesel Commercial Vehicles</vt:lpstr>
      <vt:lpstr>Rough Creek Water Shed </vt:lpstr>
      <vt:lpstr>PowerPoint Presentation</vt:lpstr>
      <vt:lpstr>Environmental Impact</vt:lpstr>
      <vt:lpstr>  </vt:lpstr>
      <vt:lpstr>Transylvania County</vt:lpstr>
      <vt:lpstr>Town of Fletcher</vt:lpstr>
      <vt:lpstr>Buncombe County </vt:lpstr>
      <vt:lpstr>PowerPoint Presentation</vt:lpstr>
      <vt:lpstr>PowerPoint Presentation</vt:lpstr>
      <vt:lpstr>Competitors </vt:lpstr>
      <vt:lpstr>PowerPoint Presentation</vt:lpstr>
      <vt:lpstr>PowerPoint Presentation</vt:lpstr>
      <vt:lpstr>Stadler </vt:lpstr>
      <vt:lpstr>Stadler North America Sites</vt:lpstr>
      <vt:lpstr>Regional Recycling Solutions</vt:lpstr>
      <vt:lpstr>Regional Recycling Solutions</vt:lpstr>
      <vt:lpstr>Regional Recycling Solutions</vt:lpstr>
      <vt:lpstr>Regional Recycling Solutions</vt:lpstr>
      <vt:lpstr>Regional Recycling Solutions</vt:lpstr>
      <vt:lpstr>Regional Recycling Solutions</vt:lpstr>
      <vt:lpstr>PowerPoint Presentation</vt:lpstr>
      <vt:lpstr>Regional Recycling Solutions</vt:lpstr>
      <vt:lpstr> STADLER® </vt:lpstr>
      <vt:lpstr> STADLER® </vt:lpstr>
      <vt:lpstr> STADLER® </vt:lpstr>
      <vt:lpstr> STADLER® </vt:lpstr>
      <vt:lpstr> STADLER® </vt:lpstr>
      <vt:lpstr> STADLER® </vt:lpstr>
      <vt:lpstr> STADLER®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and Answer</dc:title>
  <dc:creator>David Francis</dc:creator>
  <cp:lastModifiedBy>Candace Way</cp:lastModifiedBy>
  <cp:revision>83</cp:revision>
  <cp:lastPrinted>2015-10-30T18:36:34Z</cp:lastPrinted>
  <dcterms:created xsi:type="dcterms:W3CDTF">2015-10-25T14:52:21Z</dcterms:created>
  <dcterms:modified xsi:type="dcterms:W3CDTF">2015-11-02T21:37:14Z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TC100690491033</vt:lpwstr>
  </property>
</Properties>
</file>