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8" r:id="rId4"/>
    <p:sldId id="284" r:id="rId5"/>
    <p:sldId id="283" r:id="rId6"/>
    <p:sldId id="286" r:id="rId7"/>
    <p:sldId id="281" r:id="rId8"/>
    <p:sldId id="280" r:id="rId9"/>
    <p:sldId id="287" r:id="rId10"/>
    <p:sldId id="259" r:id="rId11"/>
    <p:sldId id="277" r:id="rId12"/>
    <p:sldId id="285" r:id="rId13"/>
    <p:sldId id="288" r:id="rId14"/>
    <p:sldId id="268" r:id="rId15"/>
    <p:sldId id="273" r:id="rId16"/>
    <p:sldId id="274" r:id="rId17"/>
    <p:sldId id="262" r:id="rId18"/>
    <p:sldId id="261" r:id="rId19"/>
    <p:sldId id="269" r:id="rId20"/>
    <p:sldId id="289" r:id="rId21"/>
    <p:sldId id="275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296" autoAdjust="0"/>
  </p:normalViewPr>
  <p:slideViewPr>
    <p:cSldViewPr>
      <p:cViewPr varScale="1">
        <p:scale>
          <a:sx n="74" d="100"/>
          <a:sy n="74" d="100"/>
        </p:scale>
        <p:origin x="84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2BF06-84C7-400D-AC66-980810BE80E5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1BC2-8A98-481F-B004-AFCC14198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99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2BF06-84C7-400D-AC66-980810BE80E5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1BC2-8A98-481F-B004-AFCC14198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728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2BF06-84C7-400D-AC66-980810BE80E5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1BC2-8A98-481F-B004-AFCC14198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80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2BF06-84C7-400D-AC66-980810BE80E5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1BC2-8A98-481F-B004-AFCC14198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793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2BF06-84C7-400D-AC66-980810BE80E5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1BC2-8A98-481F-B004-AFCC14198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22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2BF06-84C7-400D-AC66-980810BE80E5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1BC2-8A98-481F-B004-AFCC14198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493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2BF06-84C7-400D-AC66-980810BE80E5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1BC2-8A98-481F-B004-AFCC14198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96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2BF06-84C7-400D-AC66-980810BE80E5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1BC2-8A98-481F-B004-AFCC14198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45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2BF06-84C7-400D-AC66-980810BE80E5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1BC2-8A98-481F-B004-AFCC14198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778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2BF06-84C7-400D-AC66-980810BE80E5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1BC2-8A98-481F-B004-AFCC14198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3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2BF06-84C7-400D-AC66-980810BE80E5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1BC2-8A98-481F-B004-AFCC14198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228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2BF06-84C7-400D-AC66-980810BE80E5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71BC2-8A98-481F-B004-AFCC14198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677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image" Target="../media/image11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1" y="152400"/>
            <a:ext cx="7511520" cy="1494113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7030A0"/>
                </a:solidFill>
                <a:latin typeface="Franklin Gothic Heavy" panose="020B0903020102020204" pitchFamily="34" charset="0"/>
              </a:rPr>
              <a:t>REGIONAL RECYCLING SOLUTIONS, LLC</a:t>
            </a:r>
            <a:endParaRPr lang="en-US" sz="4800" dirty="0">
              <a:solidFill>
                <a:srgbClr val="7030A0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1026" name="Picture 2" descr="C:\Users\david.francis\Desktop\ScreenClip [18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6400"/>
            <a:ext cx="5410200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904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799"/>
            <a:ext cx="8610600" cy="126590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/>
            </a:r>
            <a:b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</a:br>
            <a:r>
              <a:rPr lang="en-US" b="1" dirty="0" smtClean="0">
                <a:solidFill>
                  <a:srgbClr val="7030A0"/>
                </a:solidFill>
                <a:latin typeface="Franklin Gothic Heavy" panose="020B0903020102020204" pitchFamily="34" charset="0"/>
              </a:rPr>
              <a:t>Phase I</a:t>
            </a:r>
            <a:endParaRPr lang="en-US" b="1" dirty="0">
              <a:solidFill>
                <a:srgbClr val="7030A0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4191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$12 Million Dollar Investment of    Infrastructure and Development Cost</a:t>
            </a:r>
          </a:p>
          <a:p>
            <a:endParaRPr lang="en-US" dirty="0" smtClean="0">
              <a:solidFill>
                <a:schemeClr val="accent6">
                  <a:lumMod val="75000"/>
                </a:schemeClr>
              </a:solidFill>
              <a:latin typeface="Franklin Gothic Heavy" panose="020B0903020102020204" pitchFamily="34" charset="0"/>
            </a:endParaRP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20 Employees in Production     $28,900*                                                           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Franklin Gothic Heavy" panose="020B0903020102020204" pitchFamily="34" charset="0"/>
            </a:endParaRP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7 Employees in Administrative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$30,000*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Franklin Gothic Heavy" panose="020B0903020102020204" pitchFamily="34" charset="0"/>
            </a:endParaRP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3 Employees in Logistics 	       $38,000*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*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Average Salary.  Employees will have Benefits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13314" name="Picture 2" descr="C:\Users\david.francis\Desktop\ScreenClip [18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914400" cy="134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920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  <a:latin typeface="Franklin Gothic Heavy" panose="020B0903020102020204" pitchFamily="34" charset="0"/>
              </a:rPr>
              <a:t>Phase I </a:t>
            </a:r>
            <a:r>
              <a:rPr lang="en-US" dirty="0" smtClean="0">
                <a:solidFill>
                  <a:srgbClr val="7030A0"/>
                </a:solidFill>
                <a:latin typeface="Franklin Gothic Heavy" panose="020B0903020102020204" pitchFamily="34" charset="0"/>
              </a:rPr>
              <a:t>Building </a:t>
            </a:r>
            <a:endParaRPr lang="en-US" dirty="0">
              <a:solidFill>
                <a:srgbClr val="7030A0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81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83820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0999"/>
            <a:ext cx="956442" cy="99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0999"/>
            <a:ext cx="8001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500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  <a:latin typeface="Franklin Gothic Heavy" panose="020B0903020102020204" pitchFamily="34" charset="0"/>
              </a:rPr>
              <a:t>Phase I Building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Building will be totally enclosed </a:t>
            </a:r>
          </a:p>
          <a:p>
            <a:endParaRPr lang="en-US" dirty="0" smtClean="0">
              <a:solidFill>
                <a:schemeClr val="accent6">
                  <a:lumMod val="75000"/>
                </a:schemeClr>
              </a:solidFill>
              <a:latin typeface="Franklin Gothic Heavy" panose="020B0903020102020204" pitchFamily="34" charset="0"/>
            </a:endParaRP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Moved entrance to east side of property away from subdivision</a:t>
            </a:r>
          </a:p>
          <a:p>
            <a:pPr marL="0" indent="0">
              <a:buNone/>
            </a:pPr>
            <a:endParaRPr lang="en-US" dirty="0" smtClean="0">
              <a:solidFill>
                <a:schemeClr val="accent6">
                  <a:lumMod val="75000"/>
                </a:schemeClr>
              </a:solidFill>
              <a:latin typeface="Franklin Gothic Heavy" panose="020B0903020102020204" pitchFamily="34" charset="0"/>
            </a:endParaRP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Will place heavy landscaping to block view from subdivision  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110139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8012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/>
                </a:solidFill>
                <a:latin typeface="Franklin Gothic Heavy" panose="020B0903020102020204" pitchFamily="34" charset="0"/>
              </a:rPr>
              <a:t>     Buildings</a:t>
            </a:r>
            <a:endParaRPr lang="en-US" dirty="0">
              <a:solidFill>
                <a:schemeClr val="accent4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chemeClr val="accent6"/>
                </a:solidFill>
                <a:latin typeface="Franklin Gothic Heavy" panose="020B0903020102020204" pitchFamily="34" charset="0"/>
              </a:rPr>
              <a:t>Will be built with odor controlling systems by ECOLO to alleviate residents concerns</a:t>
            </a:r>
          </a:p>
          <a:p>
            <a:endParaRPr lang="en-US" dirty="0">
              <a:solidFill>
                <a:schemeClr val="accent6"/>
              </a:solidFill>
              <a:latin typeface="Franklin Gothic Heavy" panose="020B0903020102020204" pitchFamily="34" charset="0"/>
            </a:endParaRPr>
          </a:p>
          <a:p>
            <a:r>
              <a:rPr lang="en-US" dirty="0" smtClean="0">
                <a:solidFill>
                  <a:schemeClr val="accent6"/>
                </a:solidFill>
                <a:latin typeface="Franklin Gothic Heavy" panose="020B0903020102020204" pitchFamily="34" charset="0"/>
              </a:rPr>
              <a:t>Will be built with noise damping materials which meets or exceeds OSHA standards</a:t>
            </a:r>
          </a:p>
          <a:p>
            <a:endParaRPr lang="en-US" dirty="0">
              <a:solidFill>
                <a:schemeClr val="accent6"/>
              </a:solidFill>
              <a:latin typeface="Franklin Gothic Heavy" panose="020B0903020102020204" pitchFamily="34" charset="0"/>
            </a:endParaRPr>
          </a:p>
          <a:p>
            <a:endParaRPr lang="en-US" dirty="0" smtClean="0">
              <a:solidFill>
                <a:schemeClr val="accent6"/>
              </a:solidFill>
              <a:latin typeface="Franklin Gothic Heavy" panose="020B0903020102020204" pitchFamily="34" charset="0"/>
            </a:endParaRPr>
          </a:p>
          <a:p>
            <a:endParaRPr lang="en-US" dirty="0">
              <a:solidFill>
                <a:schemeClr val="accent6"/>
              </a:solidFill>
              <a:latin typeface="Franklin Gothic Heavy" panose="020B09030201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2" descr="C:\Users\david.francis\Desktop\ScreenClip [18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"/>
            <a:ext cx="914400" cy="134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307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  <a:latin typeface="Franklin Gothic Heavy" panose="020B0903020102020204" pitchFamily="34" charset="0"/>
              </a:rPr>
              <a:t>Phase I Building </a:t>
            </a:r>
            <a:endParaRPr lang="en-US" dirty="0">
              <a:solidFill>
                <a:srgbClr val="7030A0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7924799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620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2370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        </a:t>
            </a:r>
            <a:r>
              <a:rPr lang="en-US" dirty="0" smtClean="0">
                <a:solidFill>
                  <a:srgbClr val="7030A0"/>
                </a:solidFill>
                <a:latin typeface="Franklin Gothic Heavy" panose="020B0903020102020204" pitchFamily="34" charset="0"/>
              </a:rPr>
              <a:t>Regional Recycling Solutions</a:t>
            </a:r>
            <a:endParaRPr lang="en-US" dirty="0">
              <a:solidFill>
                <a:srgbClr val="7030A0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8534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1049337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323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        </a:t>
            </a:r>
            <a:r>
              <a:rPr lang="en-US" sz="4000" dirty="0" smtClean="0">
                <a:solidFill>
                  <a:srgbClr val="7030A0"/>
                </a:solidFill>
                <a:latin typeface="Franklin Gothic Heavy" panose="020B0903020102020204" pitchFamily="34" charset="0"/>
              </a:rPr>
              <a:t>Regional Recycling Solutions</a:t>
            </a:r>
            <a:endParaRPr lang="en-US" sz="4000" dirty="0">
              <a:solidFill>
                <a:srgbClr val="7030A0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4" name="Picture 4" descr="C:\Users\david.francis\Desktop\ScreenClip [18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5688"/>
            <a:ext cx="1051467" cy="110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68" y="2209800"/>
            <a:ext cx="8153400" cy="358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5060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      </a:t>
            </a:r>
            <a:r>
              <a:rPr lang="en-US" sz="3600" dirty="0" smtClean="0">
                <a:solidFill>
                  <a:srgbClr val="7030A0"/>
                </a:solidFill>
                <a:latin typeface="Franklin Gothic Heavy" panose="020B0903020102020204" pitchFamily="34" charset="0"/>
              </a:rPr>
              <a:t>Proposed Phase I Site Plan</a:t>
            </a:r>
            <a:endParaRPr lang="en-US" sz="3600" dirty="0">
              <a:solidFill>
                <a:srgbClr val="7030A0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6756425"/>
              </p:ext>
            </p:extLst>
          </p:nvPr>
        </p:nvGraphicFramePr>
        <p:xfrm>
          <a:off x="2819400" y="1831181"/>
          <a:ext cx="26289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5" name="Acrobat Document" r:id="rId3" imgW="7543800" imgH="11658600" progId="Acrobat.Document.11">
                  <p:embed/>
                </p:oleObj>
              </mc:Choice>
              <mc:Fallback>
                <p:oleObj name="Acrobat Document" r:id="rId3" imgW="7543800" imgH="116586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19400" y="1831181"/>
                        <a:ext cx="262890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2" name="Picture 4" descr="C:\Users\david.francis\Desktop\ScreenClip [18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7" y="381000"/>
            <a:ext cx="568325" cy="83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257" y="1600199"/>
            <a:ext cx="7773485" cy="43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25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Education Center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0866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david.francis\Desktop\ScreenClip [18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838200" cy="123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729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  <a:latin typeface="Franklin Gothic Heavy" panose="020B0903020102020204" pitchFamily="34" charset="0"/>
              </a:rPr>
              <a:t>Phases II &amp; III</a:t>
            </a:r>
            <a:endParaRPr lang="en-US" dirty="0">
              <a:solidFill>
                <a:srgbClr val="7030A0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 </a:t>
            </a:r>
            <a:r>
              <a:rPr lang="en-US" dirty="0" smtClean="0">
                <a:solidFill>
                  <a:srgbClr val="7030A0"/>
                </a:solidFill>
                <a:latin typeface="Franklin Gothic Heavy" panose="020B0903020102020204" pitchFamily="34" charset="0"/>
              </a:rPr>
              <a:t>Phase II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$8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Million Dollar Additional Infrastructure 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21 Additional Employees</a:t>
            </a:r>
          </a:p>
          <a:p>
            <a:endParaRPr lang="en-US" dirty="0" smtClean="0">
              <a:solidFill>
                <a:schemeClr val="accent6">
                  <a:lumMod val="75000"/>
                </a:schemeClr>
              </a:solidFill>
              <a:latin typeface="Franklin Gothic Heavy" panose="020B09030201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                             </a:t>
            </a:r>
            <a:r>
              <a:rPr lang="en-US" dirty="0" smtClean="0">
                <a:solidFill>
                  <a:srgbClr val="7030A0"/>
                </a:solidFill>
                <a:latin typeface="Franklin Gothic Heavy" panose="020B0903020102020204" pitchFamily="34" charset="0"/>
              </a:rPr>
              <a:t>Phase III</a:t>
            </a:r>
            <a:endParaRPr lang="en-US" dirty="0">
              <a:solidFill>
                <a:srgbClr val="7030A0"/>
              </a:solidFill>
              <a:latin typeface="Franklin Gothic Heavy" panose="020B0903020102020204" pitchFamily="34" charset="0"/>
            </a:endParaRPr>
          </a:p>
          <a:p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$4.8 Million Dollar Additional Infrastructure</a:t>
            </a:r>
          </a:p>
          <a:p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20 Additional Employees </a:t>
            </a:r>
          </a:p>
          <a:p>
            <a:endParaRPr lang="en-US" sz="2800" dirty="0">
              <a:solidFill>
                <a:schemeClr val="accent6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12290" name="Picture 2" descr="C:\Users\david.francis\Desktop\ScreenClip [18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1181100" cy="129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103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541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/>
            </a:r>
            <a:b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</a:b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/>
            </a:r>
            <a:b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/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</a:b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/>
            </a:r>
            <a:b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/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</a:b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/>
            </a:r>
            <a:b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</a:b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RRS is an American Company Bringing European Technology to Increase Recycling and Reduce Landfill Space Needs in WNC</a:t>
            </a:r>
            <a:b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/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</a:b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/>
            </a:r>
            <a:b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</a:b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/>
            </a:r>
            <a:b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/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</a:br>
            <a:endParaRPr lang="en-US" dirty="0">
              <a:solidFill>
                <a:schemeClr val="accent6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3388" y="2577354"/>
            <a:ext cx="10560424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418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Franklin Gothic Heavy" panose="020B0903020102020204" pitchFamily="34" charset="0"/>
              </a:rPr>
              <a:t>Regional Recycling Solutions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828800"/>
            <a:ext cx="7848600" cy="4648199"/>
          </a:xfrm>
          <a:prstGeom prst="rect">
            <a:avLst/>
          </a:prstGeom>
        </p:spPr>
      </p:pic>
      <p:pic>
        <p:nvPicPr>
          <p:cNvPr id="5" name="Picture 2" descr="C:\Users\david.francis\Desktop\ScreenClip [18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1181100" cy="129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047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        </a:t>
            </a:r>
            <a:r>
              <a:rPr lang="en-US" sz="4200" dirty="0" smtClean="0">
                <a:solidFill>
                  <a:srgbClr val="7030A0"/>
                </a:solidFill>
                <a:latin typeface="Franklin Gothic Heavy" panose="020B0903020102020204" pitchFamily="34" charset="0"/>
              </a:rPr>
              <a:t>Regional Recycling Solutions</a:t>
            </a:r>
            <a:endParaRPr lang="en-US" sz="4200" dirty="0">
              <a:solidFill>
                <a:srgbClr val="7030A0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Future plans to open 12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ther facilities in North America</a:t>
            </a:r>
          </a:p>
          <a:p>
            <a:endParaRPr lang="en-US" dirty="0" smtClean="0">
              <a:solidFill>
                <a:schemeClr val="accent6">
                  <a:lumMod val="75000"/>
                </a:schemeClr>
              </a:solidFill>
              <a:latin typeface="Franklin Gothic Heavy" panose="020B0903020102020204" pitchFamily="34" charset="0"/>
            </a:endParaRP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Would like to locate Corporate  Headquarters in Haywood County 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4" name="Picture 2" descr="C:\Users\david.francis\Desktop\ScreenClip [18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1181100" cy="129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934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295399"/>
          </a:xfrm>
        </p:spPr>
        <p:txBody>
          <a:bodyPr/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Franklin Gothic Heavy" panose="020B0903020102020204" pitchFamily="34" charset="0"/>
              </a:rPr>
              <a:t>Game Plan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RRS is a recycling company who has to handle some waste 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  <a:latin typeface="Franklin Gothic Heavy" panose="020B0903020102020204" pitchFamily="34" charset="0"/>
            </a:endParaRP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Not a waste company handling some recycling </a:t>
            </a:r>
          </a:p>
          <a:p>
            <a:endParaRPr lang="en-US" dirty="0" smtClean="0">
              <a:solidFill>
                <a:schemeClr val="accent6">
                  <a:lumMod val="75000"/>
                </a:schemeClr>
              </a:solidFill>
              <a:latin typeface="Franklin Gothic Heavy" panose="020B0903020102020204" pitchFamily="34" charset="0"/>
            </a:endParaRP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We can’t make a profit handling waste Because waste has a landfill tipping fee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914400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1171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7"/>
            <a:ext cx="8305800" cy="1295399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  <a:latin typeface="Franklin Gothic Heavy" panose="020B0903020102020204" pitchFamily="34" charset="0"/>
              </a:rPr>
              <a:t>Game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Recyclables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mixed with 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ordinary waste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are of lesser quality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  <a:latin typeface="Franklin Gothic Heavy" panose="020B0903020102020204" pitchFamily="34" charset="0"/>
            </a:endParaRP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Goal is to have less than 20% of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waste in the beginning and then less than 5% thereafter 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Franklin Gothic Heavy" panose="020B0903020102020204" pitchFamily="34" charset="0"/>
            </a:endParaRPr>
          </a:p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914400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8144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295399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Franklin Gothic Heavy" panose="020B0903020102020204" pitchFamily="34" charset="0"/>
              </a:rPr>
              <a:t>Game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RRS will not handle any hazardous or medical waste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  <a:latin typeface="Franklin Gothic Heavy" panose="020B0903020102020204" pitchFamily="34" charset="0"/>
            </a:endParaRP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All loads will be inspected for any non permitted items</a:t>
            </a:r>
          </a:p>
          <a:p>
            <a:endParaRPr lang="en-US" b="1" dirty="0">
              <a:solidFill>
                <a:schemeClr val="accent6">
                  <a:lumMod val="75000"/>
                </a:schemeClr>
              </a:solidFill>
              <a:latin typeface="Franklin Gothic Heavy" panose="020B0903020102020204" pitchFamily="34" charset="0"/>
            </a:endParaRPr>
          </a:p>
          <a:p>
            <a:endParaRPr lang="en-US" b="1" dirty="0" smtClean="0">
              <a:solidFill>
                <a:schemeClr val="accent6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914400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327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8064A2">
                    <a:lumMod val="75000"/>
                  </a:srgbClr>
                </a:solidFill>
                <a:latin typeface="Franklin Gothic Heavy" panose="020B0903020102020204" pitchFamily="34" charset="0"/>
              </a:rPr>
              <a:t>Game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6000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RRS will never incinerate or landfill any material on site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-</a:t>
            </a:r>
            <a:r>
              <a:rPr lang="en-US" sz="6000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 Ever! </a:t>
            </a:r>
          </a:p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914400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3463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  <a:latin typeface="Franklin Gothic Heavy" panose="020B0903020102020204" pitchFamily="34" charset="0"/>
              </a:rPr>
              <a:t>Game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RRS primary target is commercial, industrial accounts and single stream recycling</a:t>
            </a:r>
          </a:p>
          <a:p>
            <a:pPr marL="0" indent="0">
              <a:buNone/>
            </a:pPr>
            <a:endParaRPr lang="en-US" dirty="0">
              <a:solidFill>
                <a:schemeClr val="accent6">
                  <a:lumMod val="75000"/>
                </a:schemeClr>
              </a:solidFill>
              <a:latin typeface="Franklin Gothic Heavy" panose="020B0903020102020204" pitchFamily="34" charset="0"/>
            </a:endParaRP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Significant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processing improvements over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the current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recycling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options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available in WNC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Franklin Gothic Heavy" panose="020B0903020102020204" pitchFamily="34" charset="0"/>
            </a:endParaRP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914400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6915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  <a:latin typeface="Franklin Gothic Heavy" panose="020B0903020102020204" pitchFamily="34" charset="0"/>
              </a:rPr>
              <a:t>Game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No other recycling company in WNC has a bag breaker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  <a:latin typeface="Franklin Gothic Heavy" panose="020B0903020102020204" pitchFamily="34" charset="0"/>
            </a:endParaRP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The most advanced technological recycling company in the Southeast </a:t>
            </a:r>
          </a:p>
          <a:p>
            <a:pPr marL="0" indent="0">
              <a:buNone/>
            </a:pPr>
            <a:endParaRPr lang="en-US" dirty="0" smtClean="0">
              <a:solidFill>
                <a:schemeClr val="accent6">
                  <a:lumMod val="75000"/>
                </a:schemeClr>
              </a:solidFill>
              <a:latin typeface="Franklin Gothic Heavy" panose="020B0903020102020204" pitchFamily="34" charset="0"/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  <a:latin typeface="Franklin Gothic Heavy" panose="020B0903020102020204" pitchFamily="34" charset="0"/>
            </a:endParaRPr>
          </a:p>
          <a:p>
            <a:endParaRPr lang="en-US" dirty="0" smtClean="0">
              <a:solidFill>
                <a:schemeClr val="accent6">
                  <a:lumMod val="75000"/>
                </a:schemeClr>
              </a:solidFill>
              <a:latin typeface="Franklin Gothic Heavy" panose="020B0903020102020204" pitchFamily="34" charset="0"/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  <a:latin typeface="Franklin Gothic Heavy" panose="020B09030201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accent6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914400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4066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8064A2"/>
                </a:solidFill>
                <a:latin typeface="Franklin Gothic Heavy" panose="020B0903020102020204" pitchFamily="34" charset="0"/>
              </a:rPr>
              <a:t>Game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Process 25 tons of material an hour </a:t>
            </a:r>
          </a:p>
          <a:p>
            <a:endParaRPr lang="en-US" sz="4000" dirty="0" smtClean="0">
              <a:solidFill>
                <a:schemeClr val="accent6">
                  <a:lumMod val="75000"/>
                </a:schemeClr>
              </a:solidFill>
              <a:latin typeface="Franklin Gothic Heavy" panose="020B0903020102020204" pitchFamily="34" charset="0"/>
            </a:endParaRPr>
          </a:p>
          <a:p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rPr>
              <a:t>Less than 3 trucks per hour </a:t>
            </a:r>
            <a:endParaRPr lang="en-US" sz="4400" dirty="0">
              <a:solidFill>
                <a:schemeClr val="accent6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914400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74786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</TotalTime>
  <Words>326</Words>
  <Application>Microsoft Office PowerPoint</Application>
  <PresentationFormat>On-screen Show (4:3)</PresentationFormat>
  <Paragraphs>82</Paragraphs>
  <Slides>21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Franklin Gothic Heavy</vt:lpstr>
      <vt:lpstr>Office Theme</vt:lpstr>
      <vt:lpstr>Acrobat Document</vt:lpstr>
      <vt:lpstr>REGIONAL RECYCLING SOLUTIONS, LLC</vt:lpstr>
      <vt:lpstr>      RRS is an American Company Bringing European Technology to Increase Recycling and Reduce Landfill Space Needs in WNC     </vt:lpstr>
      <vt:lpstr>Game Plan</vt:lpstr>
      <vt:lpstr>Game Plan</vt:lpstr>
      <vt:lpstr>Game Plan</vt:lpstr>
      <vt:lpstr>Game Plan</vt:lpstr>
      <vt:lpstr>Game Plan</vt:lpstr>
      <vt:lpstr>Game Plan</vt:lpstr>
      <vt:lpstr>Game Plan</vt:lpstr>
      <vt:lpstr> Phase I</vt:lpstr>
      <vt:lpstr>Phase I Building </vt:lpstr>
      <vt:lpstr>Phase I Building </vt:lpstr>
      <vt:lpstr>     Buildings</vt:lpstr>
      <vt:lpstr>Phase I Building </vt:lpstr>
      <vt:lpstr>         Regional Recycling Solutions</vt:lpstr>
      <vt:lpstr>         Regional Recycling Solutions</vt:lpstr>
      <vt:lpstr>      Proposed Phase I Site Plan</vt:lpstr>
      <vt:lpstr>Education Center</vt:lpstr>
      <vt:lpstr>Phases II &amp; III</vt:lpstr>
      <vt:lpstr>Regional Recycling Solutions</vt:lpstr>
      <vt:lpstr>         Regional Recycling Solutions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REGIONAL RECYCLING SOLUTIONS, LLC</dc:title>
  <dc:creator>David Francis</dc:creator>
  <cp:lastModifiedBy>Candace Way</cp:lastModifiedBy>
  <cp:revision>48</cp:revision>
  <dcterms:created xsi:type="dcterms:W3CDTF">2015-09-25T12:01:53Z</dcterms:created>
  <dcterms:modified xsi:type="dcterms:W3CDTF">2015-11-03T19:04:28Z</dcterms:modified>
</cp:coreProperties>
</file>