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67" r:id="rId3"/>
    <p:sldId id="273" r:id="rId4"/>
    <p:sldId id="278" r:id="rId5"/>
    <p:sldId id="274" r:id="rId6"/>
    <p:sldId id="286" r:id="rId7"/>
    <p:sldId id="295" r:id="rId8"/>
    <p:sldId id="296" r:id="rId9"/>
    <p:sldId id="287" r:id="rId10"/>
    <p:sldId id="288" r:id="rId11"/>
    <p:sldId id="289" r:id="rId12"/>
    <p:sldId id="294" r:id="rId13"/>
    <p:sldId id="290" r:id="rId14"/>
    <p:sldId id="293"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14" autoAdjust="0"/>
  </p:normalViewPr>
  <p:slideViewPr>
    <p:cSldViewPr snapToGrid="0">
      <p:cViewPr varScale="1">
        <p:scale>
          <a:sx n="68" d="100"/>
          <a:sy n="68" d="100"/>
        </p:scale>
        <p:origin x="-96" y="-3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11/7/17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11/7/17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11/7/17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11/7/17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11/7/17</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11/7/17</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11/7/17</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11/7/17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11/7/17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11/7/17</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033" y="1028700"/>
            <a:ext cx="10058400" cy="5588000"/>
          </a:xfrm>
        </p:spPr>
        <p:txBody>
          <a:bodyPr>
            <a:normAutofit fontScale="90000"/>
          </a:bodyPr>
          <a:lstStyle/>
          <a:p>
            <a:pPr algn="ctr"/>
            <a:r>
              <a:rPr lang="en-US" u="sng" dirty="0" smtClean="0"/>
              <a:t>Party Disloyalty</a:t>
            </a:r>
            <a:r>
              <a:rPr lang="en-US" dirty="0" smtClean="0"/>
              <a:t/>
            </a:r>
            <a:br>
              <a:rPr lang="en-US" dirty="0" smtClean="0"/>
            </a:br>
            <a:r>
              <a:rPr lang="en-US" sz="5400" dirty="0" smtClean="0"/>
              <a:t>Defendants</a:t>
            </a:r>
            <a:r>
              <a:rPr lang="en-US" dirty="0" smtClean="0"/>
              <a:t>:</a:t>
            </a:r>
            <a:br>
              <a:rPr lang="en-US" dirty="0" smtClean="0"/>
            </a:br>
            <a:r>
              <a:rPr lang="en-US" sz="4000" dirty="0" smtClean="0"/>
              <a:t>1. Mr. Arnold Edward </a:t>
            </a:r>
            <a:r>
              <a:rPr lang="en-US" sz="4000" dirty="0" err="1" smtClean="0"/>
              <a:t>Cabe</a:t>
            </a:r>
            <a:r>
              <a:rPr lang="en-US" sz="4000" dirty="0" smtClean="0"/>
              <a:t/>
            </a:r>
            <a:br>
              <a:rPr lang="en-US" sz="4000" dirty="0" smtClean="0"/>
            </a:br>
            <a:r>
              <a:rPr lang="en-US" sz="4000" dirty="0" smtClean="0"/>
              <a:t>2. Mr. Jeremy Blaine Davis</a:t>
            </a:r>
            <a:br>
              <a:rPr lang="en-US" sz="4000" dirty="0" smtClean="0"/>
            </a:br>
            <a:r>
              <a:rPr lang="en-US" sz="4000" dirty="0" smtClean="0"/>
              <a:t>3. Mr. Monroe A. Miller, Jr.</a:t>
            </a:r>
            <a:br>
              <a:rPr lang="en-US" sz="4000" dirty="0" smtClean="0"/>
            </a:br>
            <a:r>
              <a:rPr lang="en-US" sz="4000" dirty="0" smtClean="0"/>
              <a:t>4. Mr. Richard Owen West</a:t>
            </a:r>
            <a:r>
              <a:rPr lang="en-US" sz="4000" dirty="0"/>
              <a:t/>
            </a:r>
            <a:br>
              <a:rPr lang="en-US" sz="4000" dirty="0"/>
            </a:br>
            <a:r>
              <a:rPr lang="en-US" sz="4000" dirty="0" smtClean="0"/>
              <a:t>5. Mr. Paul David Yeager</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23658" y="1295400"/>
            <a:ext cx="6555317" cy="4140200"/>
          </a:xfrm>
          <a:prstGeom prst="rect">
            <a:avLst/>
          </a:prstGeom>
        </p:spPr>
      </p:pic>
      <p:cxnSp>
        <p:nvCxnSpPr>
          <p:cNvPr id="9" name="Straight Arrow Connector 8"/>
          <p:cNvCxnSpPr/>
          <p:nvPr/>
        </p:nvCxnSpPr>
        <p:spPr>
          <a:xfrm flipH="1" flipV="1">
            <a:off x="8936568" y="4470400"/>
            <a:ext cx="1037165" cy="169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77948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2295" y="0"/>
            <a:ext cx="4287410" cy="6858000"/>
          </a:xfrm>
          <a:prstGeom prst="rect">
            <a:avLst/>
          </a:prstGeom>
        </p:spPr>
      </p:pic>
      <p:cxnSp>
        <p:nvCxnSpPr>
          <p:cNvPr id="5" name="Straight Arrow Connector 4"/>
          <p:cNvCxnSpPr/>
          <p:nvPr/>
        </p:nvCxnSpPr>
        <p:spPr>
          <a:xfrm flipH="1">
            <a:off x="6261102" y="4889500"/>
            <a:ext cx="2070098" cy="12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2069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9400" y="20320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MR. Monroe A. </a:t>
            </a:r>
            <a:r>
              <a:rPr lang="en-US" sz="4400" dirty="0" smtClean="0"/>
              <a:t>Miller:</a:t>
            </a:r>
            <a:r>
              <a:rPr lang="en-US" sz="3600" dirty="0" smtClean="0"/>
              <a:t/>
            </a:r>
            <a:br>
              <a:rPr lang="en-US" sz="3600" dirty="0" smtClean="0"/>
            </a:br>
            <a:endParaRPr lang="en-US" sz="2200" dirty="0"/>
          </a:p>
        </p:txBody>
      </p:sp>
      <p:sp>
        <p:nvSpPr>
          <p:cNvPr id="3" name="TextBox 2"/>
          <p:cNvSpPr txBox="1"/>
          <p:nvPr/>
        </p:nvSpPr>
        <p:spPr>
          <a:xfrm>
            <a:off x="1473200" y="801757"/>
            <a:ext cx="9613900" cy="707886"/>
          </a:xfrm>
          <a:prstGeom prst="rect">
            <a:avLst/>
          </a:prstGeom>
          <a:noFill/>
        </p:spPr>
        <p:txBody>
          <a:bodyPr wrap="square" rtlCol="0">
            <a:spAutoFit/>
          </a:bodyPr>
          <a:lstStyle/>
          <a:p>
            <a:r>
              <a:rPr lang="en-US" sz="2000" dirty="0" smtClean="0">
                <a:solidFill>
                  <a:schemeClr val="tx2"/>
                </a:solidFill>
              </a:rPr>
              <a:t>Attempts </a:t>
            </a:r>
            <a:r>
              <a:rPr lang="en-US" sz="2000" dirty="0">
                <a:solidFill>
                  <a:schemeClr val="tx2"/>
                </a:solidFill>
              </a:rPr>
              <a:t>to influence </a:t>
            </a:r>
            <a:r>
              <a:rPr lang="en-US" sz="2000" dirty="0" smtClean="0">
                <a:solidFill>
                  <a:schemeClr val="tx2"/>
                </a:solidFill>
              </a:rPr>
              <a:t>the </a:t>
            </a:r>
            <a:r>
              <a:rPr lang="en-US" sz="2000" dirty="0">
                <a:solidFill>
                  <a:schemeClr val="tx2"/>
                </a:solidFill>
              </a:rPr>
              <a:t>outcome of </a:t>
            </a:r>
            <a:r>
              <a:rPr lang="en-US" sz="2000" dirty="0" smtClean="0">
                <a:solidFill>
                  <a:schemeClr val="tx2"/>
                </a:solidFill>
              </a:rPr>
              <a:t>Haywood County Commissioner </a:t>
            </a:r>
            <a:r>
              <a:rPr lang="en-US" sz="2000" dirty="0">
                <a:solidFill>
                  <a:schemeClr val="tx2"/>
                </a:solidFill>
              </a:rPr>
              <a:t>election against a Republican candidate</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8236" y="1509642"/>
            <a:ext cx="4675528" cy="5348357"/>
          </a:xfrm>
          <a:prstGeom prst="rect">
            <a:avLst/>
          </a:prstGeom>
        </p:spPr>
      </p:pic>
      <p:cxnSp>
        <p:nvCxnSpPr>
          <p:cNvPr id="5" name="Straight Arrow Connector 4"/>
          <p:cNvCxnSpPr/>
          <p:nvPr/>
        </p:nvCxnSpPr>
        <p:spPr>
          <a:xfrm flipH="1" flipV="1">
            <a:off x="7690334" y="2679700"/>
            <a:ext cx="1148866" cy="12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83237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49400" y="20320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Mr. Richard Owen </a:t>
            </a:r>
            <a:r>
              <a:rPr lang="en-US" sz="4400" dirty="0" smtClean="0"/>
              <a:t>West:</a:t>
            </a:r>
            <a:r>
              <a:rPr lang="en-US" sz="3600" dirty="0" smtClean="0"/>
              <a:t/>
            </a:r>
            <a:br>
              <a:rPr lang="en-US" sz="3600" dirty="0" smtClean="0"/>
            </a:br>
            <a:endParaRPr lang="en-US" sz="2200" dirty="0"/>
          </a:p>
        </p:txBody>
      </p:sp>
      <p:sp>
        <p:nvSpPr>
          <p:cNvPr id="8" name="TextBox 7"/>
          <p:cNvSpPr txBox="1"/>
          <p:nvPr/>
        </p:nvSpPr>
        <p:spPr>
          <a:xfrm>
            <a:off x="1473200" y="801757"/>
            <a:ext cx="9613900" cy="707886"/>
          </a:xfrm>
          <a:prstGeom prst="rect">
            <a:avLst/>
          </a:prstGeom>
          <a:noFill/>
        </p:spPr>
        <p:txBody>
          <a:bodyPr wrap="square" rtlCol="0">
            <a:spAutoFit/>
          </a:bodyPr>
          <a:lstStyle/>
          <a:p>
            <a:r>
              <a:rPr lang="en-US" sz="2000" dirty="0" smtClean="0">
                <a:solidFill>
                  <a:schemeClr val="tx2"/>
                </a:solidFill>
              </a:rPr>
              <a:t>Attempts </a:t>
            </a:r>
            <a:r>
              <a:rPr lang="en-US" sz="2000" dirty="0">
                <a:solidFill>
                  <a:schemeClr val="tx2"/>
                </a:solidFill>
              </a:rPr>
              <a:t>to influence </a:t>
            </a:r>
            <a:r>
              <a:rPr lang="en-US" sz="2000" dirty="0" smtClean="0">
                <a:solidFill>
                  <a:schemeClr val="tx2"/>
                </a:solidFill>
              </a:rPr>
              <a:t>the </a:t>
            </a:r>
            <a:r>
              <a:rPr lang="en-US" sz="2000" dirty="0">
                <a:solidFill>
                  <a:schemeClr val="tx2"/>
                </a:solidFill>
              </a:rPr>
              <a:t>outcome of </a:t>
            </a:r>
            <a:r>
              <a:rPr lang="en-US" sz="2000" dirty="0" smtClean="0">
                <a:solidFill>
                  <a:schemeClr val="tx2"/>
                </a:solidFill>
              </a:rPr>
              <a:t>Haywood County Commissioner </a:t>
            </a:r>
            <a:r>
              <a:rPr lang="en-US" sz="2000" dirty="0">
                <a:solidFill>
                  <a:schemeClr val="tx2"/>
                </a:solidFill>
              </a:rPr>
              <a:t>election against a Republican candidate</a:t>
            </a:r>
            <a:endParaRPr lang="en-US" sz="2000" dirty="0"/>
          </a:p>
        </p:txBody>
      </p:sp>
      <p:pic>
        <p:nvPicPr>
          <p:cNvPr id="9" name="Picture 8"/>
          <p:cNvPicPr>
            <a:picLocks noChangeAspect="1"/>
          </p:cNvPicPr>
          <p:nvPr/>
        </p:nvPicPr>
        <p:blipFill>
          <a:blip r:embed="rId2"/>
          <a:stretch>
            <a:fillRect/>
          </a:stretch>
        </p:blipFill>
        <p:spPr>
          <a:xfrm>
            <a:off x="143933" y="1509643"/>
            <a:ext cx="5181600" cy="5095875"/>
          </a:xfrm>
          <a:prstGeom prst="rect">
            <a:avLst/>
          </a:prstGeom>
        </p:spPr>
      </p:pic>
      <p:cxnSp>
        <p:nvCxnSpPr>
          <p:cNvPr id="10" name="Straight Arrow Connector 9"/>
          <p:cNvCxnSpPr/>
          <p:nvPr/>
        </p:nvCxnSpPr>
        <p:spPr>
          <a:xfrm flipH="1" flipV="1">
            <a:off x="5217054" y="4057580"/>
            <a:ext cx="880533" cy="12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652684" y="2298630"/>
            <a:ext cx="4362450" cy="3543300"/>
          </a:xfrm>
          <a:prstGeom prst="rect">
            <a:avLst/>
          </a:prstGeom>
        </p:spPr>
      </p:pic>
      <p:cxnSp>
        <p:nvCxnSpPr>
          <p:cNvPr id="12" name="Straight Arrow Connector 11"/>
          <p:cNvCxnSpPr/>
          <p:nvPr/>
        </p:nvCxnSpPr>
        <p:spPr>
          <a:xfrm flipH="1" flipV="1">
            <a:off x="11015134" y="5058833"/>
            <a:ext cx="880533" cy="12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948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1562" y="1047750"/>
            <a:ext cx="4448175" cy="6076950"/>
          </a:xfrm>
          <a:prstGeom prst="rect">
            <a:avLst/>
          </a:prstGeom>
        </p:spPr>
      </p:pic>
      <p:sp>
        <p:nvSpPr>
          <p:cNvPr id="3" name="Title 1"/>
          <p:cNvSpPr txBox="1">
            <a:spLocks/>
          </p:cNvSpPr>
          <p:nvPr/>
        </p:nvSpPr>
        <p:spPr>
          <a:xfrm>
            <a:off x="1028700" y="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Mr. Paul David </a:t>
            </a:r>
            <a:r>
              <a:rPr lang="en-US" sz="4400" dirty="0" smtClean="0"/>
              <a:t>Yeager:</a:t>
            </a:r>
            <a:r>
              <a:rPr lang="en-US" sz="3600" dirty="0" smtClean="0"/>
              <a:t/>
            </a:r>
            <a:br>
              <a:rPr lang="en-US" sz="3600" dirty="0" smtClean="0"/>
            </a:br>
            <a:endParaRPr lang="en-US" sz="2200" dirty="0"/>
          </a:p>
        </p:txBody>
      </p:sp>
      <p:sp>
        <p:nvSpPr>
          <p:cNvPr id="4" name="TextBox 3"/>
          <p:cNvSpPr txBox="1"/>
          <p:nvPr/>
        </p:nvSpPr>
        <p:spPr>
          <a:xfrm>
            <a:off x="1028700" y="476250"/>
            <a:ext cx="9613900" cy="707886"/>
          </a:xfrm>
          <a:prstGeom prst="rect">
            <a:avLst/>
          </a:prstGeom>
          <a:noFill/>
        </p:spPr>
        <p:txBody>
          <a:bodyPr wrap="square" rtlCol="0">
            <a:spAutoFit/>
          </a:bodyPr>
          <a:lstStyle/>
          <a:p>
            <a:r>
              <a:rPr lang="en-US" sz="2000" dirty="0" smtClean="0">
                <a:solidFill>
                  <a:schemeClr val="tx2"/>
                </a:solidFill>
              </a:rPr>
              <a:t>Attempts </a:t>
            </a:r>
            <a:r>
              <a:rPr lang="en-US" sz="2000" dirty="0">
                <a:solidFill>
                  <a:schemeClr val="tx2"/>
                </a:solidFill>
              </a:rPr>
              <a:t>to influence </a:t>
            </a:r>
            <a:r>
              <a:rPr lang="en-US" sz="2000" dirty="0" smtClean="0">
                <a:solidFill>
                  <a:schemeClr val="tx2"/>
                </a:solidFill>
              </a:rPr>
              <a:t>the </a:t>
            </a:r>
            <a:r>
              <a:rPr lang="en-US" sz="2000" dirty="0">
                <a:solidFill>
                  <a:schemeClr val="tx2"/>
                </a:solidFill>
              </a:rPr>
              <a:t>outcome of </a:t>
            </a:r>
            <a:r>
              <a:rPr lang="en-US" sz="2000" dirty="0" smtClean="0">
                <a:solidFill>
                  <a:schemeClr val="tx2"/>
                </a:solidFill>
              </a:rPr>
              <a:t>the US Presidential election </a:t>
            </a:r>
            <a:r>
              <a:rPr lang="en-US" sz="2000" dirty="0">
                <a:solidFill>
                  <a:schemeClr val="tx2"/>
                </a:solidFill>
              </a:rPr>
              <a:t>against a Republican candidate</a:t>
            </a:r>
            <a:endParaRPr lang="en-US" sz="2000" dirty="0"/>
          </a:p>
        </p:txBody>
      </p:sp>
    </p:spTree>
    <p:extLst>
      <p:ext uri="{BB962C8B-B14F-4D97-AF65-F5344CB8AC3E}">
        <p14:creationId xmlns:p14="http://schemas.microsoft.com/office/powerpoint/2010/main" val="179089135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400" y="2611104"/>
            <a:ext cx="10126133" cy="1200329"/>
          </a:xfrm>
          <a:prstGeom prst="rect">
            <a:avLst/>
          </a:prstGeom>
        </p:spPr>
        <p:txBody>
          <a:bodyPr wrap="square">
            <a:spAutoFit/>
          </a:bodyPr>
          <a:lstStyle/>
          <a:p>
            <a:pPr marL="45720" indent="0">
              <a:buNone/>
            </a:pPr>
            <a:r>
              <a:rPr lang="en-US" dirty="0">
                <a:solidFill>
                  <a:schemeClr val="tx2"/>
                </a:solidFill>
              </a:rPr>
              <a:t>Any registered Republican attempting to influence or influencing the outcome of any election against a Republican candidate or Republican endorsed by the appropriate Republican Executive Committee or Legislative Caucus, other than by supporting an opposing Republican Candidate in a Republican primary…</a:t>
            </a:r>
          </a:p>
        </p:txBody>
      </p:sp>
      <p:sp>
        <p:nvSpPr>
          <p:cNvPr id="4" name="Title 1"/>
          <p:cNvSpPr txBox="1">
            <a:spLocks/>
          </p:cNvSpPr>
          <p:nvPr/>
        </p:nvSpPr>
        <p:spPr>
          <a:xfrm>
            <a:off x="910166" y="40640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Conclusion:</a:t>
            </a:r>
            <a:r>
              <a:rPr lang="en-US" sz="3600" dirty="0" smtClean="0"/>
              <a:t/>
            </a:r>
            <a:br>
              <a:rPr lang="en-US" sz="3600" dirty="0" smtClean="0"/>
            </a:br>
            <a:endParaRPr lang="en-US" sz="2200" dirty="0"/>
          </a:p>
        </p:txBody>
      </p:sp>
      <p:sp>
        <p:nvSpPr>
          <p:cNvPr id="5" name="TextBox 4"/>
          <p:cNvSpPr txBox="1"/>
          <p:nvPr/>
        </p:nvSpPr>
        <p:spPr>
          <a:xfrm>
            <a:off x="1041400" y="1168400"/>
            <a:ext cx="10439400" cy="1200329"/>
          </a:xfrm>
          <a:prstGeom prst="rect">
            <a:avLst/>
          </a:prstGeom>
          <a:noFill/>
        </p:spPr>
        <p:txBody>
          <a:bodyPr wrap="square" rtlCol="0">
            <a:spAutoFit/>
          </a:bodyPr>
          <a:lstStyle/>
          <a:p>
            <a:r>
              <a:rPr lang="en-US" dirty="0" smtClean="0"/>
              <a:t>Arnold Edward</a:t>
            </a:r>
            <a:r>
              <a:rPr lang="en-US" dirty="0" smtClean="0"/>
              <a:t> </a:t>
            </a:r>
            <a:r>
              <a:rPr lang="en-US" dirty="0" err="1" smtClean="0"/>
              <a:t>Cabe</a:t>
            </a:r>
            <a:r>
              <a:rPr lang="en-US" dirty="0" smtClean="0"/>
              <a:t>, </a:t>
            </a:r>
            <a:r>
              <a:rPr lang="en-US" dirty="0" smtClean="0"/>
              <a:t>Jeremy Blaine </a:t>
            </a:r>
            <a:r>
              <a:rPr lang="en-US" dirty="0" smtClean="0"/>
              <a:t>Davis, Monroe </a:t>
            </a:r>
            <a:r>
              <a:rPr lang="en-US" dirty="0" smtClean="0"/>
              <a:t>A Miller Jr., Richard Owen </a:t>
            </a:r>
            <a:r>
              <a:rPr lang="en-US" dirty="0" smtClean="0"/>
              <a:t>West and </a:t>
            </a:r>
            <a:r>
              <a:rPr lang="en-US" dirty="0" smtClean="0"/>
              <a:t>Paul David </a:t>
            </a:r>
            <a:r>
              <a:rPr lang="en-US" dirty="0" smtClean="0"/>
              <a:t>Yeager, all registered Republicans, have attempted to influence the outcome of the election for Haywood County Commissioner against Republican candidates, and have in some cases suggested supporting Democratic Party candidates. This behavior is in clear violation of the 2017 State Plan of Organization:</a:t>
            </a:r>
            <a:endParaRPr lang="en-US" dirty="0"/>
          </a:p>
        </p:txBody>
      </p:sp>
      <p:sp>
        <p:nvSpPr>
          <p:cNvPr id="6" name="TextBox 5"/>
          <p:cNvSpPr txBox="1"/>
          <p:nvPr/>
        </p:nvSpPr>
        <p:spPr>
          <a:xfrm>
            <a:off x="1126067" y="4131733"/>
            <a:ext cx="10244666" cy="1200329"/>
          </a:xfrm>
          <a:prstGeom prst="rect">
            <a:avLst/>
          </a:prstGeom>
          <a:noFill/>
        </p:spPr>
        <p:txBody>
          <a:bodyPr wrap="square" rtlCol="0">
            <a:spAutoFit/>
          </a:bodyPr>
          <a:lstStyle/>
          <a:p>
            <a:r>
              <a:rPr lang="en-US" dirty="0" smtClean="0"/>
              <a:t>It is your duty as members of the State Executive Committee to charge the offenders with violation of the foregoing provision. Should you do so by a two-thirds (2/3) vote, you may then consider a sanction for each offender which would render them ineligible </a:t>
            </a:r>
            <a:r>
              <a:rPr lang="en-US" dirty="0"/>
              <a:t>to serve in any office under the Plan of Organization for a period of </a:t>
            </a:r>
            <a:r>
              <a:rPr lang="en-US" dirty="0" smtClean="0"/>
              <a:t>between </a:t>
            </a:r>
            <a:r>
              <a:rPr lang="en-US" dirty="0"/>
              <a:t>six (6) months and </a:t>
            </a:r>
            <a:r>
              <a:rPr lang="en-US" dirty="0" smtClean="0"/>
              <a:t>five </a:t>
            </a:r>
            <a:r>
              <a:rPr lang="en-US" dirty="0"/>
              <a:t>(5) years</a:t>
            </a:r>
          </a:p>
        </p:txBody>
      </p:sp>
    </p:spTree>
    <p:extLst>
      <p:ext uri="{BB962C8B-B14F-4D97-AF65-F5344CB8AC3E}">
        <p14:creationId xmlns:p14="http://schemas.microsoft.com/office/powerpoint/2010/main" val="24289938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0"/>
            <a:ext cx="9601200" cy="1143000"/>
          </a:xfrm>
        </p:spPr>
        <p:txBody>
          <a:bodyPr>
            <a:normAutofit/>
          </a:bodyPr>
          <a:lstStyle/>
          <a:p>
            <a:r>
              <a:rPr lang="en-US" sz="3600" dirty="0" smtClean="0"/>
              <a:t>Introduction: Party Disloyalty</a:t>
            </a:r>
            <a:endParaRPr lang="en-US" sz="3600" dirty="0"/>
          </a:p>
        </p:txBody>
      </p:sp>
      <p:sp>
        <p:nvSpPr>
          <p:cNvPr id="3" name="Content Placeholder 2"/>
          <p:cNvSpPr>
            <a:spLocks noGrp="1"/>
          </p:cNvSpPr>
          <p:nvPr>
            <p:ph idx="1"/>
          </p:nvPr>
        </p:nvSpPr>
        <p:spPr>
          <a:xfrm>
            <a:off x="977900" y="1393673"/>
            <a:ext cx="9918700" cy="2133600"/>
          </a:xfrm>
        </p:spPr>
        <p:txBody>
          <a:bodyPr>
            <a:normAutofit/>
          </a:bodyPr>
          <a:lstStyle/>
          <a:p>
            <a:pPr marL="45720" indent="0">
              <a:buNone/>
            </a:pPr>
            <a:r>
              <a:rPr lang="en-US" dirty="0"/>
              <a:t>From time to time, the General Counsel’s office is charged with prosecuting </a:t>
            </a:r>
            <a:r>
              <a:rPr lang="en-US" dirty="0" smtClean="0"/>
              <a:t>an action referred </a:t>
            </a:r>
            <a:r>
              <a:rPr lang="en-US" dirty="0"/>
              <a:t>to </a:t>
            </a:r>
            <a:r>
              <a:rPr lang="en-US" dirty="0" smtClean="0"/>
              <a:t>the members </a:t>
            </a:r>
            <a:r>
              <a:rPr lang="en-US" dirty="0"/>
              <a:t>of </a:t>
            </a:r>
            <a:r>
              <a:rPr lang="en-US" dirty="0" smtClean="0"/>
              <a:t>this State </a:t>
            </a:r>
            <a:r>
              <a:rPr lang="en-US" dirty="0"/>
              <a:t>Executive Committee.  In some instances the </a:t>
            </a:r>
            <a:r>
              <a:rPr lang="en-US" dirty="0" smtClean="0"/>
              <a:t>General Counsel’s office is charged </a:t>
            </a:r>
            <a:r>
              <a:rPr lang="en-US" dirty="0"/>
              <a:t>with prosecuting Party Disloyalty, defined as</a:t>
            </a:r>
            <a:r>
              <a:rPr lang="en-US" dirty="0" smtClean="0"/>
              <a:t>:</a:t>
            </a:r>
            <a:endParaRPr lang="en-US" dirty="0"/>
          </a:p>
        </p:txBody>
      </p:sp>
      <p:sp>
        <p:nvSpPr>
          <p:cNvPr id="4" name="TextBox 3"/>
          <p:cNvSpPr txBox="1"/>
          <p:nvPr/>
        </p:nvSpPr>
        <p:spPr>
          <a:xfrm>
            <a:off x="1629834" y="2514843"/>
            <a:ext cx="7768166" cy="1477328"/>
          </a:xfrm>
          <a:prstGeom prst="rect">
            <a:avLst/>
          </a:prstGeom>
          <a:noFill/>
        </p:spPr>
        <p:txBody>
          <a:bodyPr wrap="square" rtlCol="0">
            <a:spAutoFit/>
          </a:bodyPr>
          <a:lstStyle/>
          <a:p>
            <a:pPr marL="45720" indent="0">
              <a:buNone/>
            </a:pPr>
            <a:r>
              <a:rPr lang="en-US" dirty="0">
                <a:solidFill>
                  <a:schemeClr val="tx2"/>
                </a:solidFill>
              </a:rPr>
              <a:t>Any registered Republican attempting to influence or influencing the outcome of any election against a Republican candidate or Republican endorsed by the appropriate Republican Executive Committee or Legislative Caucus, other than by supporting an opposing Republican Candidate in a Republican primary…</a:t>
            </a:r>
          </a:p>
        </p:txBody>
      </p:sp>
      <p:sp>
        <p:nvSpPr>
          <p:cNvPr id="5" name="Rectangle 4"/>
          <p:cNvSpPr/>
          <p:nvPr/>
        </p:nvSpPr>
        <p:spPr>
          <a:xfrm>
            <a:off x="977900" y="4143845"/>
            <a:ext cx="9859433" cy="1631216"/>
          </a:xfrm>
          <a:prstGeom prst="rect">
            <a:avLst/>
          </a:prstGeom>
        </p:spPr>
        <p:txBody>
          <a:bodyPr wrap="square">
            <a:spAutoFit/>
          </a:bodyPr>
          <a:lstStyle/>
          <a:p>
            <a:r>
              <a:rPr lang="en-US" sz="2000" dirty="0"/>
              <a:t>A charge of Party Disloyalty may be brought before the State Executive Committee </a:t>
            </a:r>
            <a:r>
              <a:rPr lang="en-US" sz="2000" dirty="0" smtClean="0"/>
              <a:t>by </a:t>
            </a:r>
            <a:r>
              <a:rPr lang="en-US" sz="2000" dirty="0"/>
              <a:t>fifty members of the State Executive Committee, or by resolution of either a County or District Executive Committee.  In this instance, your State Party has received two resolutions concerning the same five individuals.  These resolutions come from the Haywood County Executive Committee, and the Eleventh Congressional District Executive Committee. </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0"/>
            <a:ext cx="9321800" cy="952500"/>
          </a:xfrm>
        </p:spPr>
        <p:txBody>
          <a:bodyPr>
            <a:normAutofit/>
          </a:bodyPr>
          <a:lstStyle/>
          <a:p>
            <a:r>
              <a:rPr lang="en-US" sz="3600" dirty="0" smtClean="0"/>
              <a:t>Introduction, Cont.</a:t>
            </a:r>
            <a:endParaRPr lang="en-US" sz="3600" dirty="0"/>
          </a:p>
        </p:txBody>
      </p:sp>
      <p:sp>
        <p:nvSpPr>
          <p:cNvPr id="3" name="TextBox 2"/>
          <p:cNvSpPr txBox="1"/>
          <p:nvPr/>
        </p:nvSpPr>
        <p:spPr>
          <a:xfrm>
            <a:off x="1473200" y="1198033"/>
            <a:ext cx="9613900" cy="5324535"/>
          </a:xfrm>
          <a:prstGeom prst="rect">
            <a:avLst/>
          </a:prstGeom>
          <a:noFill/>
        </p:spPr>
        <p:txBody>
          <a:bodyPr wrap="square" rtlCol="0">
            <a:spAutoFit/>
          </a:bodyPr>
          <a:lstStyle/>
          <a:p>
            <a:endParaRPr lang="en-US" sz="2000" dirty="0"/>
          </a:p>
          <a:p>
            <a:r>
              <a:rPr lang="en-US" sz="2000" dirty="0"/>
              <a:t>The Executive Committee must determine for each person charged, whether they committed Party Disloyalty as defined by the 2017 State Plan of Organization.  If </a:t>
            </a:r>
            <a:r>
              <a:rPr lang="en-US" sz="2000" dirty="0" smtClean="0"/>
              <a:t>you find it more </a:t>
            </a:r>
            <a:r>
              <a:rPr lang="en-US" sz="2000" dirty="0"/>
              <a:t>likely than not that </a:t>
            </a:r>
            <a:r>
              <a:rPr lang="en-US" sz="2000" dirty="0" smtClean="0"/>
              <a:t>an individual committed party disloyalty by a </a:t>
            </a:r>
            <a:r>
              <a:rPr lang="en-US" sz="2000" dirty="0"/>
              <a:t>two-thirds (2/3) vote</a:t>
            </a:r>
            <a:r>
              <a:rPr lang="en-US" sz="2000" dirty="0" smtClean="0"/>
              <a:t>, you </a:t>
            </a:r>
            <a:r>
              <a:rPr lang="en-US" sz="2000" dirty="0"/>
              <a:t>may </a:t>
            </a:r>
            <a:r>
              <a:rPr lang="en-US" sz="2000" dirty="0" smtClean="0"/>
              <a:t>then consider </a:t>
            </a:r>
            <a:r>
              <a:rPr lang="en-US" sz="2000" dirty="0"/>
              <a:t>the sanction to be imposed.  The only sanction available to you, regardless of the seriousness of the wrongful act, is to declare the person ineligible to serve in any office under the Plan of Organization for a period of not less than six (6) months and not more than five (5) years</a:t>
            </a:r>
            <a:r>
              <a:rPr lang="en-US" sz="2000" dirty="0" smtClean="0"/>
              <a:t>.</a:t>
            </a:r>
            <a:r>
              <a:rPr lang="en-US" sz="2000" dirty="0"/>
              <a:t> </a:t>
            </a:r>
            <a:endParaRPr lang="en-US" sz="2000" dirty="0" smtClean="0"/>
          </a:p>
          <a:p>
            <a:endParaRPr lang="en-US" sz="2000" dirty="0"/>
          </a:p>
          <a:p>
            <a:r>
              <a:rPr lang="en-US" sz="2000" dirty="0"/>
              <a:t>This matter must be handled in the strictest confidence.  You are not to discuss the matter with anyone who is not a member of the State Executive Committee, or to disclose any of these materials.  After the Executive Committee completes its work, it will make a public statement </a:t>
            </a:r>
            <a:r>
              <a:rPr lang="en-US" sz="2000" dirty="0" smtClean="0"/>
              <a:t>as to the outcome </a:t>
            </a:r>
            <a:r>
              <a:rPr lang="en-US" sz="2000" dirty="0"/>
              <a:t>of this </a:t>
            </a:r>
            <a:r>
              <a:rPr lang="en-US" sz="2000" dirty="0" smtClean="0"/>
              <a:t>proceeding through </a:t>
            </a:r>
            <a:r>
              <a:rPr lang="en-US" sz="2000" dirty="0"/>
              <a:t>the Chairman or the Executive </a:t>
            </a:r>
            <a:r>
              <a:rPr lang="en-US" sz="2000" dirty="0" smtClean="0"/>
              <a:t>Director.  </a:t>
            </a:r>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0"/>
            <a:ext cx="9321800" cy="952500"/>
          </a:xfrm>
        </p:spPr>
        <p:txBody>
          <a:bodyPr>
            <a:normAutofit/>
          </a:bodyPr>
          <a:lstStyle/>
          <a:p>
            <a:r>
              <a:rPr lang="en-US" sz="3600" dirty="0" smtClean="0"/>
              <a:t>Introduction, Cont.</a:t>
            </a:r>
            <a:endParaRPr lang="en-US" sz="3600" dirty="0"/>
          </a:p>
        </p:txBody>
      </p:sp>
      <p:sp>
        <p:nvSpPr>
          <p:cNvPr id="3" name="TextBox 2"/>
          <p:cNvSpPr txBox="1"/>
          <p:nvPr/>
        </p:nvSpPr>
        <p:spPr>
          <a:xfrm>
            <a:off x="1473200" y="1790700"/>
            <a:ext cx="9613900" cy="3170099"/>
          </a:xfrm>
          <a:prstGeom prst="rect">
            <a:avLst/>
          </a:prstGeom>
          <a:noFill/>
        </p:spPr>
        <p:txBody>
          <a:bodyPr wrap="square" rtlCol="0">
            <a:spAutoFit/>
          </a:bodyPr>
          <a:lstStyle/>
          <a:p>
            <a:r>
              <a:rPr lang="en-US" sz="2000" dirty="0" smtClean="0"/>
              <a:t>What </a:t>
            </a:r>
            <a:r>
              <a:rPr lang="en-US" sz="2000" dirty="0"/>
              <a:t>follows are some of the documents which indicate the substance of the charges, as well as additional matters concerning the conduct of these persons which may weigh on consideration of the penalty, if any, the State Executive Committee wishes to impose.  </a:t>
            </a:r>
            <a:endParaRPr lang="en-US" sz="2000" dirty="0" smtClean="0"/>
          </a:p>
          <a:p>
            <a:endParaRPr lang="en-US" sz="2000" dirty="0"/>
          </a:p>
          <a:p>
            <a:r>
              <a:rPr lang="en-US" sz="2000" dirty="0" smtClean="0"/>
              <a:t>You will be provided with a copy of some of the materials which will be presented, so that you may familiarize yourself with them as they are presented to this Committee.  Thank you for your attention to this important task.</a:t>
            </a:r>
          </a:p>
          <a:p>
            <a:endParaRPr lang="en-US" sz="2000" dirty="0"/>
          </a:p>
          <a:p>
            <a:endParaRPr lang="en-US" sz="2000" dirty="0"/>
          </a:p>
        </p:txBody>
      </p:sp>
    </p:spTree>
    <p:extLst>
      <p:ext uri="{BB962C8B-B14F-4D97-AF65-F5344CB8AC3E}">
        <p14:creationId xmlns:p14="http://schemas.microsoft.com/office/powerpoint/2010/main" val="41590144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9400" y="20320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Mr. Arnold Edward</a:t>
            </a:r>
            <a:r>
              <a:rPr lang="en-US" sz="4400" dirty="0" smtClean="0"/>
              <a:t> </a:t>
            </a:r>
            <a:r>
              <a:rPr lang="en-US" sz="4400" dirty="0" err="1" smtClean="0"/>
              <a:t>Cabe</a:t>
            </a:r>
            <a:r>
              <a:rPr lang="en-US" sz="4400" dirty="0" smtClean="0"/>
              <a:t>:</a:t>
            </a:r>
            <a:r>
              <a:rPr lang="en-US" sz="3600" dirty="0" smtClean="0"/>
              <a:t/>
            </a:r>
            <a:br>
              <a:rPr lang="en-US" sz="3600" dirty="0" smtClean="0"/>
            </a:br>
            <a:endParaRPr lang="en-US" sz="2200" dirty="0"/>
          </a:p>
        </p:txBody>
      </p:sp>
      <p:sp>
        <p:nvSpPr>
          <p:cNvPr id="3" name="TextBox 2"/>
          <p:cNvSpPr txBox="1"/>
          <p:nvPr/>
        </p:nvSpPr>
        <p:spPr>
          <a:xfrm>
            <a:off x="1473200" y="801757"/>
            <a:ext cx="9613900" cy="707886"/>
          </a:xfrm>
          <a:prstGeom prst="rect">
            <a:avLst/>
          </a:prstGeom>
          <a:noFill/>
        </p:spPr>
        <p:txBody>
          <a:bodyPr wrap="square" rtlCol="0">
            <a:spAutoFit/>
          </a:bodyPr>
          <a:lstStyle/>
          <a:p>
            <a:r>
              <a:rPr lang="en-US" sz="2000" dirty="0" smtClean="0">
                <a:solidFill>
                  <a:schemeClr val="tx2"/>
                </a:solidFill>
              </a:rPr>
              <a:t>Attempts </a:t>
            </a:r>
            <a:r>
              <a:rPr lang="en-US" sz="2000" dirty="0">
                <a:solidFill>
                  <a:schemeClr val="tx2"/>
                </a:solidFill>
              </a:rPr>
              <a:t>to influence </a:t>
            </a:r>
            <a:r>
              <a:rPr lang="en-US" sz="2000" dirty="0" smtClean="0">
                <a:solidFill>
                  <a:schemeClr val="tx2"/>
                </a:solidFill>
              </a:rPr>
              <a:t>the </a:t>
            </a:r>
            <a:r>
              <a:rPr lang="en-US" sz="2000" dirty="0">
                <a:solidFill>
                  <a:schemeClr val="tx2"/>
                </a:solidFill>
              </a:rPr>
              <a:t>outcome of </a:t>
            </a:r>
            <a:r>
              <a:rPr lang="en-US" sz="2000" dirty="0" smtClean="0">
                <a:solidFill>
                  <a:schemeClr val="tx2"/>
                </a:solidFill>
              </a:rPr>
              <a:t>Haywood County Commissioner </a:t>
            </a:r>
            <a:r>
              <a:rPr lang="en-US" sz="2000" dirty="0">
                <a:solidFill>
                  <a:schemeClr val="tx2"/>
                </a:solidFill>
              </a:rPr>
              <a:t>election against a Republican candidate</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2225" y="1509643"/>
            <a:ext cx="4324350" cy="4738757"/>
          </a:xfrm>
          <a:prstGeom prst="rect">
            <a:avLst/>
          </a:prstGeom>
        </p:spPr>
      </p:pic>
      <p:cxnSp>
        <p:nvCxnSpPr>
          <p:cNvPr id="5" name="Straight Arrow Connector 4"/>
          <p:cNvCxnSpPr/>
          <p:nvPr/>
        </p:nvCxnSpPr>
        <p:spPr>
          <a:xfrm>
            <a:off x="2590800" y="2108200"/>
            <a:ext cx="1147233" cy="169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3267" y="1179062"/>
            <a:ext cx="6195483" cy="5048171"/>
          </a:xfrm>
          <a:prstGeom prst="rect">
            <a:avLst/>
          </a:prstGeom>
        </p:spPr>
      </p:pic>
      <p:cxnSp>
        <p:nvCxnSpPr>
          <p:cNvPr id="6" name="Straight Arrow Connector 5"/>
          <p:cNvCxnSpPr/>
          <p:nvPr/>
        </p:nvCxnSpPr>
        <p:spPr>
          <a:xfrm flipH="1">
            <a:off x="8843433" y="3703147"/>
            <a:ext cx="2082800" cy="25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861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550" y="784225"/>
            <a:ext cx="8648700" cy="5772150"/>
          </a:xfrm>
          <a:prstGeom prst="rect">
            <a:avLst/>
          </a:prstGeom>
        </p:spPr>
      </p:pic>
      <p:cxnSp>
        <p:nvCxnSpPr>
          <p:cNvPr id="4" name="Straight Arrow Connector 3"/>
          <p:cNvCxnSpPr/>
          <p:nvPr/>
        </p:nvCxnSpPr>
        <p:spPr>
          <a:xfrm flipH="1">
            <a:off x="9207500" y="1752600"/>
            <a:ext cx="2082800" cy="25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2527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944" y="346074"/>
            <a:ext cx="7734943" cy="6092825"/>
          </a:xfrm>
          <a:prstGeom prst="rect">
            <a:avLst/>
          </a:prstGeom>
        </p:spPr>
      </p:pic>
      <p:cxnSp>
        <p:nvCxnSpPr>
          <p:cNvPr id="3" name="Straight Arrow Connector 2"/>
          <p:cNvCxnSpPr/>
          <p:nvPr/>
        </p:nvCxnSpPr>
        <p:spPr>
          <a:xfrm flipH="1">
            <a:off x="8483602" y="5334000"/>
            <a:ext cx="2070098" cy="12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76956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3200" y="801757"/>
            <a:ext cx="9613900" cy="707886"/>
          </a:xfrm>
          <a:prstGeom prst="rect">
            <a:avLst/>
          </a:prstGeom>
          <a:noFill/>
        </p:spPr>
        <p:txBody>
          <a:bodyPr wrap="square" rtlCol="0">
            <a:spAutoFit/>
          </a:bodyPr>
          <a:lstStyle/>
          <a:p>
            <a:r>
              <a:rPr lang="en-US" sz="2000" dirty="0" smtClean="0">
                <a:solidFill>
                  <a:schemeClr val="tx2"/>
                </a:solidFill>
              </a:rPr>
              <a:t>Attempts </a:t>
            </a:r>
            <a:r>
              <a:rPr lang="en-US" sz="2000" dirty="0">
                <a:solidFill>
                  <a:schemeClr val="tx2"/>
                </a:solidFill>
              </a:rPr>
              <a:t>to influence </a:t>
            </a:r>
            <a:r>
              <a:rPr lang="en-US" sz="2000" dirty="0" smtClean="0">
                <a:solidFill>
                  <a:schemeClr val="tx2"/>
                </a:solidFill>
              </a:rPr>
              <a:t>the </a:t>
            </a:r>
            <a:r>
              <a:rPr lang="en-US" sz="2000" dirty="0">
                <a:solidFill>
                  <a:schemeClr val="tx2"/>
                </a:solidFill>
              </a:rPr>
              <a:t>outcome of </a:t>
            </a:r>
            <a:r>
              <a:rPr lang="en-US" sz="2000" dirty="0" smtClean="0">
                <a:solidFill>
                  <a:schemeClr val="tx2"/>
                </a:solidFill>
              </a:rPr>
              <a:t>Haywood County Commissioner </a:t>
            </a:r>
            <a:r>
              <a:rPr lang="en-US" sz="2000" dirty="0">
                <a:solidFill>
                  <a:schemeClr val="tx2"/>
                </a:solidFill>
              </a:rPr>
              <a:t>election against a Republican candidate</a:t>
            </a:r>
            <a:endParaRPr lang="en-US" sz="2000" dirty="0"/>
          </a:p>
        </p:txBody>
      </p:sp>
      <p:sp>
        <p:nvSpPr>
          <p:cNvPr id="6" name="Title 1"/>
          <p:cNvSpPr txBox="1">
            <a:spLocks/>
          </p:cNvSpPr>
          <p:nvPr/>
        </p:nvSpPr>
        <p:spPr>
          <a:xfrm>
            <a:off x="1549400" y="203200"/>
            <a:ext cx="9321800" cy="9525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nSpc>
                <a:spcPct val="100000"/>
              </a:lnSpc>
            </a:pPr>
            <a:r>
              <a:rPr lang="en-US" sz="4400" dirty="0" smtClean="0"/>
              <a:t>Mr. Jeremy Blaine </a:t>
            </a:r>
            <a:r>
              <a:rPr lang="en-US" sz="4400" dirty="0" smtClean="0"/>
              <a:t>Davis:</a:t>
            </a:r>
            <a:r>
              <a:rPr lang="en-US" sz="3600" dirty="0" smtClean="0"/>
              <a:t/>
            </a:r>
            <a:br>
              <a:rPr lang="en-US" sz="3600" dirty="0" smtClean="0"/>
            </a:br>
            <a:endParaRPr lang="en-US" sz="2200" dirty="0"/>
          </a:p>
        </p:txBody>
      </p:sp>
      <p:pic>
        <p:nvPicPr>
          <p:cNvPr id="8" name="Picture 7"/>
          <p:cNvPicPr>
            <a:picLocks noChangeAspect="1"/>
          </p:cNvPicPr>
          <p:nvPr/>
        </p:nvPicPr>
        <p:blipFill>
          <a:blip r:embed="rId2"/>
          <a:stretch>
            <a:fillRect/>
          </a:stretch>
        </p:blipFill>
        <p:spPr>
          <a:xfrm>
            <a:off x="3745706" y="1754257"/>
            <a:ext cx="5068887" cy="4337505"/>
          </a:xfrm>
          <a:prstGeom prst="rect">
            <a:avLst/>
          </a:prstGeom>
        </p:spPr>
      </p:pic>
      <p:cxnSp>
        <p:nvCxnSpPr>
          <p:cNvPr id="9" name="Straight Arrow Connector 8"/>
          <p:cNvCxnSpPr/>
          <p:nvPr/>
        </p:nvCxnSpPr>
        <p:spPr>
          <a:xfrm>
            <a:off x="2945605" y="3841285"/>
            <a:ext cx="160020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247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1586</TotalTime>
  <Words>731</Words>
  <Application>Microsoft Macintosh PowerPoint</Application>
  <PresentationFormat>Custom</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Red Line Business 16x9</vt:lpstr>
      <vt:lpstr>Party Disloyalty Defendants: 1. Mr. Arnold Edward Cabe 2. Mr. Jeremy Blaine Davis 3. Mr. Monroe A. Miller, Jr. 4. Mr. Richard Owen West 5. Mr. Paul David Yeager  </vt:lpstr>
      <vt:lpstr>Introduction: Party Disloyalty</vt:lpstr>
      <vt:lpstr>Introduction, Cont.</vt:lpstr>
      <vt:lpstr>Introduction,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Party Disloyalty- Defendants: 1. Eddie Cabe 2. Jeremy Davis</dc:title>
  <dc:creator>Brycen Williams</dc:creator>
  <cp:lastModifiedBy>Emily Weeks</cp:lastModifiedBy>
  <cp:revision>34</cp:revision>
  <dcterms:created xsi:type="dcterms:W3CDTF">2017-10-30T20:37:57Z</dcterms:created>
  <dcterms:modified xsi:type="dcterms:W3CDTF">2017-11-07T22:48:18Z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